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70" r:id="rId3"/>
    <p:sldId id="257" r:id="rId4"/>
    <p:sldId id="315" r:id="rId5"/>
    <p:sldId id="316" r:id="rId6"/>
    <p:sldId id="317" r:id="rId7"/>
    <p:sldId id="318" r:id="rId8"/>
    <p:sldId id="319" r:id="rId9"/>
    <p:sldId id="333" r:id="rId10"/>
    <p:sldId id="334" r:id="rId11"/>
    <p:sldId id="330" r:id="rId12"/>
    <p:sldId id="331" r:id="rId13"/>
    <p:sldId id="321" r:id="rId14"/>
    <p:sldId id="320" r:id="rId15"/>
    <p:sldId id="327" r:id="rId16"/>
    <p:sldId id="332" r:id="rId17"/>
    <p:sldId id="328" r:id="rId18"/>
    <p:sldId id="329" r:id="rId19"/>
    <p:sldId id="335" r:id="rId20"/>
    <p:sldId id="322" r:id="rId21"/>
    <p:sldId id="323" r:id="rId22"/>
    <p:sldId id="325" r:id="rId23"/>
    <p:sldId id="324" r:id="rId24"/>
    <p:sldId id="26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  <a:srgbClr val="FFFFFF"/>
    <a:srgbClr val="C5E1FB"/>
    <a:srgbClr val="1E8BEE"/>
    <a:srgbClr val="B1D7F9"/>
    <a:srgbClr val="5FADF3"/>
    <a:srgbClr val="E2B27D"/>
    <a:srgbClr val="A52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96" autoAdjust="0"/>
    <p:restoredTop sz="89036" autoAdjust="0"/>
  </p:normalViewPr>
  <p:slideViewPr>
    <p:cSldViewPr snapToGrid="0">
      <p:cViewPr varScale="1">
        <p:scale>
          <a:sx n="68" d="100"/>
          <a:sy n="68" d="100"/>
        </p:scale>
        <p:origin x="6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D1D9E-59FB-4048-A6EB-17A970F055D0}" type="datetimeFigureOut">
              <a:rPr lang="zh-CN" altLang="en-US" smtClean="0"/>
              <a:t>2022/7/9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3C7F2-C2FD-4EE3-B330-8BE4BE86E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05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3C7F2-C2FD-4EE3-B330-8BE4BE86E98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580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3C7F2-C2FD-4EE3-B330-8BE4BE86E98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241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B2C54B5-3AAD-D42A-467E-5192D5078A74}"/>
              </a:ext>
            </a:extLst>
          </p:cNvPr>
          <p:cNvSpPr/>
          <p:nvPr userDrawn="1"/>
        </p:nvSpPr>
        <p:spPr>
          <a:xfrm>
            <a:off x="-5715" y="-184150"/>
            <a:ext cx="12192000" cy="7042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5D81D7F-04AB-FECC-EBA4-48E9A6D5A841}"/>
              </a:ext>
            </a:extLst>
          </p:cNvPr>
          <p:cNvGrpSpPr/>
          <p:nvPr userDrawn="1"/>
        </p:nvGrpSpPr>
        <p:grpSpPr>
          <a:xfrm>
            <a:off x="1560638" y="4818486"/>
            <a:ext cx="9070724" cy="0"/>
            <a:chOff x="6265789" y="4857166"/>
            <a:chExt cx="9070724" cy="0"/>
          </a:xfrm>
        </p:grpSpPr>
        <p:cxnSp>
          <p:nvCxnSpPr>
            <p:cNvPr id="14" name="直接连接符 29">
              <a:extLst>
                <a:ext uri="{FF2B5EF4-FFF2-40B4-BE49-F238E27FC236}">
                  <a16:creationId xmlns:a16="http://schemas.microsoft.com/office/drawing/2014/main" id="{B9AE3EA7-AA75-4DA9-3A64-BF4EC97854A9}"/>
                </a:ext>
              </a:extLst>
            </p:cNvPr>
            <p:cNvCxnSpPr/>
            <p:nvPr/>
          </p:nvCxnSpPr>
          <p:spPr>
            <a:xfrm>
              <a:off x="6265789" y="4857166"/>
              <a:ext cx="3329474" cy="0"/>
            </a:xfrm>
            <a:prstGeom prst="line">
              <a:avLst/>
            </a:prstGeom>
            <a:solidFill>
              <a:srgbClr val="C00000"/>
            </a:solidFill>
            <a:ln w="6350" cap="flat" cmpd="sng" algn="ctr">
              <a:gradFill flip="none" rotWithShape="1">
                <a:gsLst>
                  <a:gs pos="100000">
                    <a:srgbClr val="262626">
                      <a:lumMod val="5000"/>
                      <a:lumOff val="95000"/>
                      <a:alpha val="0"/>
                    </a:srgbClr>
                  </a:gs>
                  <a:gs pos="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 lim="800000"/>
            </a:ln>
            <a:effectLst/>
          </p:spPr>
        </p:cxnSp>
        <p:cxnSp>
          <p:nvCxnSpPr>
            <p:cNvPr id="15" name="直接连接符 31">
              <a:extLst>
                <a:ext uri="{FF2B5EF4-FFF2-40B4-BE49-F238E27FC236}">
                  <a16:creationId xmlns:a16="http://schemas.microsoft.com/office/drawing/2014/main" id="{4B434E36-E8F1-DF1B-5490-E3A75A385F1A}"/>
                </a:ext>
              </a:extLst>
            </p:cNvPr>
            <p:cNvCxnSpPr/>
            <p:nvPr/>
          </p:nvCxnSpPr>
          <p:spPr>
            <a:xfrm>
              <a:off x="12004264" y="4857166"/>
              <a:ext cx="3332249" cy="0"/>
            </a:xfrm>
            <a:prstGeom prst="line">
              <a:avLst/>
            </a:prstGeom>
            <a:solidFill>
              <a:srgbClr val="C00000"/>
            </a:solidFill>
            <a:ln w="6350" cap="flat" cmpd="sng" algn="ctr">
              <a:gradFill flip="none" rotWithShape="1">
                <a:gsLst>
                  <a:gs pos="0">
                    <a:srgbClr val="262626">
                      <a:lumMod val="5000"/>
                      <a:lumOff val="95000"/>
                      <a:alpha val="0"/>
                    </a:srgbClr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 lim="800000"/>
            </a:ln>
            <a:effectLst/>
          </p:spPr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5333EE42-B869-BCF1-3E1D-5F2119996020}"/>
              </a:ext>
            </a:extLst>
          </p:cNvPr>
          <p:cNvSpPr txBox="1"/>
          <p:nvPr userDrawn="1"/>
        </p:nvSpPr>
        <p:spPr>
          <a:xfrm>
            <a:off x="4723275" y="4685209"/>
            <a:ext cx="2745453" cy="307777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600" normalizeH="0" baseline="0" noProof="0" dirty="0">
              <a:ln>
                <a:noFill/>
              </a:ln>
              <a:solidFill>
                <a:srgbClr val="A52024"/>
              </a:solidFill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17" name="矩形 4">
            <a:extLst>
              <a:ext uri="{FF2B5EF4-FFF2-40B4-BE49-F238E27FC236}">
                <a16:creationId xmlns:a16="http://schemas.microsoft.com/office/drawing/2014/main" id="{95B3D8EC-1BB2-D798-FD61-2A15BC3A8E40}"/>
              </a:ext>
            </a:extLst>
          </p:cNvPr>
          <p:cNvSpPr/>
          <p:nvPr userDrawn="1"/>
        </p:nvSpPr>
        <p:spPr>
          <a:xfrm flipH="1" flipV="1">
            <a:off x="0" y="4723856"/>
            <a:ext cx="12192000" cy="2134144"/>
          </a:xfrm>
          <a:custGeom>
            <a:avLst/>
            <a:gdLst>
              <a:gd name="connsiteX0" fmla="*/ 0 w 12663377"/>
              <a:gd name="connsiteY0" fmla="*/ 0 h 2009553"/>
              <a:gd name="connsiteX1" fmla="*/ 12663377 w 12663377"/>
              <a:gd name="connsiteY1" fmla="*/ 0 h 2009553"/>
              <a:gd name="connsiteX2" fmla="*/ 12663377 w 12663377"/>
              <a:gd name="connsiteY2" fmla="*/ 2009553 h 2009553"/>
              <a:gd name="connsiteX3" fmla="*/ 0 w 12663377"/>
              <a:gd name="connsiteY3" fmla="*/ 2009553 h 2009553"/>
              <a:gd name="connsiteX4" fmla="*/ 0 w 12663377"/>
              <a:gd name="connsiteY4" fmla="*/ 0 h 2009553"/>
              <a:gd name="connsiteX0-1" fmla="*/ 0 w 12663377"/>
              <a:gd name="connsiteY0-2" fmla="*/ 0 h 2030819"/>
              <a:gd name="connsiteX1-3" fmla="*/ 12663377 w 12663377"/>
              <a:gd name="connsiteY1-4" fmla="*/ 0 h 2030819"/>
              <a:gd name="connsiteX2-5" fmla="*/ 12663377 w 12663377"/>
              <a:gd name="connsiteY2-6" fmla="*/ 2009553 h 2030819"/>
              <a:gd name="connsiteX3-7" fmla="*/ 2923953 w 12663377"/>
              <a:gd name="connsiteY3-8" fmla="*/ 2030819 h 2030819"/>
              <a:gd name="connsiteX4-9" fmla="*/ 0 w 12663377"/>
              <a:gd name="connsiteY4-10" fmla="*/ 2009553 h 2030819"/>
              <a:gd name="connsiteX5" fmla="*/ 0 w 12663377"/>
              <a:gd name="connsiteY5" fmla="*/ 0 h 2030819"/>
              <a:gd name="connsiteX0-11" fmla="*/ 0 w 12663377"/>
              <a:gd name="connsiteY0-12" fmla="*/ 0 h 2030819"/>
              <a:gd name="connsiteX1-13" fmla="*/ 12663377 w 12663377"/>
              <a:gd name="connsiteY1-14" fmla="*/ 0 h 2030819"/>
              <a:gd name="connsiteX2-15" fmla="*/ 12663377 w 12663377"/>
              <a:gd name="connsiteY2-16" fmla="*/ 2009553 h 2030819"/>
              <a:gd name="connsiteX3-17" fmla="*/ 2923953 w 12663377"/>
              <a:gd name="connsiteY3-18" fmla="*/ 2030819 h 2030819"/>
              <a:gd name="connsiteX4-19" fmla="*/ 0 w 12663377"/>
              <a:gd name="connsiteY4-20" fmla="*/ 2009553 h 2030819"/>
              <a:gd name="connsiteX5-21" fmla="*/ 0 w 12663377"/>
              <a:gd name="connsiteY5-22" fmla="*/ 0 h 2030819"/>
              <a:gd name="connsiteX0-23" fmla="*/ 0 w 12663377"/>
              <a:gd name="connsiteY0-24" fmla="*/ 0 h 2030819"/>
              <a:gd name="connsiteX1-25" fmla="*/ 12663377 w 12663377"/>
              <a:gd name="connsiteY1-26" fmla="*/ 0 h 2030819"/>
              <a:gd name="connsiteX2-27" fmla="*/ 12663377 w 12663377"/>
              <a:gd name="connsiteY2-28" fmla="*/ 2009553 h 2030819"/>
              <a:gd name="connsiteX3-29" fmla="*/ 2923953 w 12663377"/>
              <a:gd name="connsiteY3-30" fmla="*/ 2030819 h 2030819"/>
              <a:gd name="connsiteX4-31" fmla="*/ 0 w 12663377"/>
              <a:gd name="connsiteY4-32" fmla="*/ 2009553 h 2030819"/>
              <a:gd name="connsiteX5-33" fmla="*/ 0 w 12663377"/>
              <a:gd name="connsiteY5-34" fmla="*/ 0 h 2030819"/>
              <a:gd name="connsiteX0-35" fmla="*/ 0 w 12663377"/>
              <a:gd name="connsiteY0-36" fmla="*/ 0 h 2386502"/>
              <a:gd name="connsiteX1-37" fmla="*/ 12663377 w 12663377"/>
              <a:gd name="connsiteY1-38" fmla="*/ 0 h 2386502"/>
              <a:gd name="connsiteX2-39" fmla="*/ 12663377 w 12663377"/>
              <a:gd name="connsiteY2-40" fmla="*/ 2009553 h 2386502"/>
              <a:gd name="connsiteX3-41" fmla="*/ 2923953 w 12663377"/>
              <a:gd name="connsiteY3-42" fmla="*/ 2030819 h 2386502"/>
              <a:gd name="connsiteX4-43" fmla="*/ 0 w 12663377"/>
              <a:gd name="connsiteY4-44" fmla="*/ 2009553 h 2386502"/>
              <a:gd name="connsiteX5-45" fmla="*/ 0 w 12663377"/>
              <a:gd name="connsiteY5-46" fmla="*/ 0 h 2386502"/>
              <a:gd name="connsiteX0-47" fmla="*/ 0 w 12663377"/>
              <a:gd name="connsiteY0-48" fmla="*/ 0 h 2144655"/>
              <a:gd name="connsiteX1-49" fmla="*/ 12663377 w 12663377"/>
              <a:gd name="connsiteY1-50" fmla="*/ 0 h 2144655"/>
              <a:gd name="connsiteX2-51" fmla="*/ 12663377 w 12663377"/>
              <a:gd name="connsiteY2-52" fmla="*/ 2009553 h 2144655"/>
              <a:gd name="connsiteX3-53" fmla="*/ 2923953 w 12663377"/>
              <a:gd name="connsiteY3-54" fmla="*/ 2030819 h 2144655"/>
              <a:gd name="connsiteX4-55" fmla="*/ 0 w 12663377"/>
              <a:gd name="connsiteY4-56" fmla="*/ 2009553 h 2144655"/>
              <a:gd name="connsiteX5-57" fmla="*/ 0 w 12663377"/>
              <a:gd name="connsiteY5-58" fmla="*/ 0 h 2144655"/>
              <a:gd name="connsiteX0-59" fmla="*/ 0 w 12663377"/>
              <a:gd name="connsiteY0-60" fmla="*/ 0 h 2245907"/>
              <a:gd name="connsiteX1-61" fmla="*/ 12663377 w 12663377"/>
              <a:gd name="connsiteY1-62" fmla="*/ 0 h 2245907"/>
              <a:gd name="connsiteX2-63" fmla="*/ 12663377 w 12663377"/>
              <a:gd name="connsiteY2-64" fmla="*/ 2009553 h 2245907"/>
              <a:gd name="connsiteX3-65" fmla="*/ 2923953 w 12663377"/>
              <a:gd name="connsiteY3-66" fmla="*/ 2030819 h 2245907"/>
              <a:gd name="connsiteX4-67" fmla="*/ 0 w 12663377"/>
              <a:gd name="connsiteY4-68" fmla="*/ 2009553 h 2245907"/>
              <a:gd name="connsiteX5-69" fmla="*/ 0 w 12663377"/>
              <a:gd name="connsiteY5-70" fmla="*/ 0 h 2245907"/>
              <a:gd name="connsiteX0-71" fmla="*/ 0 w 12663377"/>
              <a:gd name="connsiteY0-72" fmla="*/ 0 h 2147497"/>
              <a:gd name="connsiteX1-73" fmla="*/ 12663377 w 12663377"/>
              <a:gd name="connsiteY1-74" fmla="*/ 0 h 2147497"/>
              <a:gd name="connsiteX2-75" fmla="*/ 12663377 w 12663377"/>
              <a:gd name="connsiteY2-76" fmla="*/ 2009553 h 2147497"/>
              <a:gd name="connsiteX3-77" fmla="*/ 8357191 w 12663377"/>
              <a:gd name="connsiteY3-78" fmla="*/ 1977656 h 2147497"/>
              <a:gd name="connsiteX4-79" fmla="*/ 2923953 w 12663377"/>
              <a:gd name="connsiteY4-80" fmla="*/ 2030819 h 2147497"/>
              <a:gd name="connsiteX5-81" fmla="*/ 0 w 12663377"/>
              <a:gd name="connsiteY5-82" fmla="*/ 2009553 h 2147497"/>
              <a:gd name="connsiteX6" fmla="*/ 0 w 12663377"/>
              <a:gd name="connsiteY6" fmla="*/ 0 h 2147497"/>
              <a:gd name="connsiteX0-83" fmla="*/ 0 w 12663377"/>
              <a:gd name="connsiteY0-84" fmla="*/ 0 h 2144700"/>
              <a:gd name="connsiteX1-85" fmla="*/ 12663377 w 12663377"/>
              <a:gd name="connsiteY1-86" fmla="*/ 0 h 2144700"/>
              <a:gd name="connsiteX2-87" fmla="*/ 12663377 w 12663377"/>
              <a:gd name="connsiteY2-88" fmla="*/ 2009553 h 2144700"/>
              <a:gd name="connsiteX3-89" fmla="*/ 8357191 w 12663377"/>
              <a:gd name="connsiteY3-90" fmla="*/ 1977656 h 2144700"/>
              <a:gd name="connsiteX4-91" fmla="*/ 2923953 w 12663377"/>
              <a:gd name="connsiteY4-92" fmla="*/ 2030819 h 2144700"/>
              <a:gd name="connsiteX5-93" fmla="*/ 0 w 12663377"/>
              <a:gd name="connsiteY5-94" fmla="*/ 2009553 h 2144700"/>
              <a:gd name="connsiteX6-95" fmla="*/ 0 w 12663377"/>
              <a:gd name="connsiteY6-96" fmla="*/ 0 h 2144700"/>
              <a:gd name="connsiteX0-97" fmla="*/ 0 w 12663377"/>
              <a:gd name="connsiteY0-98" fmla="*/ 0 h 2298860"/>
              <a:gd name="connsiteX1-99" fmla="*/ 12663377 w 12663377"/>
              <a:gd name="connsiteY1-100" fmla="*/ 0 h 2298860"/>
              <a:gd name="connsiteX2-101" fmla="*/ 12663377 w 12663377"/>
              <a:gd name="connsiteY2-102" fmla="*/ 2009553 h 2298860"/>
              <a:gd name="connsiteX3-103" fmla="*/ 8357191 w 12663377"/>
              <a:gd name="connsiteY3-104" fmla="*/ 1977656 h 2298860"/>
              <a:gd name="connsiteX4-105" fmla="*/ 2923953 w 12663377"/>
              <a:gd name="connsiteY4-106" fmla="*/ 2030819 h 2298860"/>
              <a:gd name="connsiteX5-107" fmla="*/ 0 w 12663377"/>
              <a:gd name="connsiteY5-108" fmla="*/ 2009553 h 2298860"/>
              <a:gd name="connsiteX6-109" fmla="*/ 0 w 12663377"/>
              <a:gd name="connsiteY6-110" fmla="*/ 0 h 2298860"/>
              <a:gd name="connsiteX0-111" fmla="*/ 0 w 12663377"/>
              <a:gd name="connsiteY0-112" fmla="*/ 0 h 2376759"/>
              <a:gd name="connsiteX1-113" fmla="*/ 12663377 w 12663377"/>
              <a:gd name="connsiteY1-114" fmla="*/ 0 h 2376759"/>
              <a:gd name="connsiteX2-115" fmla="*/ 12663377 w 12663377"/>
              <a:gd name="connsiteY2-116" fmla="*/ 2009553 h 2376759"/>
              <a:gd name="connsiteX3-117" fmla="*/ 8357191 w 12663377"/>
              <a:gd name="connsiteY3-118" fmla="*/ 1977656 h 2376759"/>
              <a:gd name="connsiteX4-119" fmla="*/ 2923953 w 12663377"/>
              <a:gd name="connsiteY4-120" fmla="*/ 2030819 h 2376759"/>
              <a:gd name="connsiteX5-121" fmla="*/ 0 w 12663377"/>
              <a:gd name="connsiteY5-122" fmla="*/ 2009553 h 2376759"/>
              <a:gd name="connsiteX6-123" fmla="*/ 0 w 12663377"/>
              <a:gd name="connsiteY6-124" fmla="*/ 0 h 2376759"/>
              <a:gd name="connsiteX0-125" fmla="*/ 0 w 12663377"/>
              <a:gd name="connsiteY0-126" fmla="*/ 0 h 2226372"/>
              <a:gd name="connsiteX1-127" fmla="*/ 12663377 w 12663377"/>
              <a:gd name="connsiteY1-128" fmla="*/ 0 h 2226372"/>
              <a:gd name="connsiteX2-129" fmla="*/ 12663377 w 12663377"/>
              <a:gd name="connsiteY2-130" fmla="*/ 2009553 h 2226372"/>
              <a:gd name="connsiteX3-131" fmla="*/ 8442251 w 12663377"/>
              <a:gd name="connsiteY3-132" fmla="*/ 1669312 h 2226372"/>
              <a:gd name="connsiteX4-133" fmla="*/ 2923953 w 12663377"/>
              <a:gd name="connsiteY4-134" fmla="*/ 2030819 h 2226372"/>
              <a:gd name="connsiteX5-135" fmla="*/ 0 w 12663377"/>
              <a:gd name="connsiteY5-136" fmla="*/ 2009553 h 2226372"/>
              <a:gd name="connsiteX6-137" fmla="*/ 0 w 12663377"/>
              <a:gd name="connsiteY6-138" fmla="*/ 0 h 2226372"/>
              <a:gd name="connsiteX0-139" fmla="*/ 0 w 12663377"/>
              <a:gd name="connsiteY0-140" fmla="*/ 0 h 2119202"/>
              <a:gd name="connsiteX1-141" fmla="*/ 12663377 w 12663377"/>
              <a:gd name="connsiteY1-142" fmla="*/ 0 h 2119202"/>
              <a:gd name="connsiteX2-143" fmla="*/ 12663377 w 12663377"/>
              <a:gd name="connsiteY2-144" fmla="*/ 2009553 h 2119202"/>
              <a:gd name="connsiteX3-145" fmla="*/ 9835116 w 12663377"/>
              <a:gd name="connsiteY3-146" fmla="*/ 765544 h 2119202"/>
              <a:gd name="connsiteX4-147" fmla="*/ 2923953 w 12663377"/>
              <a:gd name="connsiteY4-148" fmla="*/ 2030819 h 2119202"/>
              <a:gd name="connsiteX5-149" fmla="*/ 0 w 12663377"/>
              <a:gd name="connsiteY5-150" fmla="*/ 2009553 h 2119202"/>
              <a:gd name="connsiteX6-151" fmla="*/ 0 w 12663377"/>
              <a:gd name="connsiteY6-152" fmla="*/ 0 h 2119202"/>
              <a:gd name="connsiteX0-153" fmla="*/ 0 w 12663377"/>
              <a:gd name="connsiteY0-154" fmla="*/ 0 h 2134144"/>
              <a:gd name="connsiteX1-155" fmla="*/ 12663377 w 12663377"/>
              <a:gd name="connsiteY1-156" fmla="*/ 0 h 2134144"/>
              <a:gd name="connsiteX2-157" fmla="*/ 12663377 w 12663377"/>
              <a:gd name="connsiteY2-158" fmla="*/ 2009553 h 2134144"/>
              <a:gd name="connsiteX3-159" fmla="*/ 8697432 w 12663377"/>
              <a:gd name="connsiteY3-160" fmla="*/ 563526 h 2134144"/>
              <a:gd name="connsiteX4-161" fmla="*/ 2923953 w 12663377"/>
              <a:gd name="connsiteY4-162" fmla="*/ 2030819 h 2134144"/>
              <a:gd name="connsiteX5-163" fmla="*/ 0 w 12663377"/>
              <a:gd name="connsiteY5-164" fmla="*/ 2009553 h 2134144"/>
              <a:gd name="connsiteX6-165" fmla="*/ 0 w 12663377"/>
              <a:gd name="connsiteY6-166" fmla="*/ 0 h 21341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95" y="connsiteY6-96"/>
              </a:cxn>
            </a:cxnLst>
            <a:rect l="l" t="t" r="r" b="b"/>
            <a:pathLst>
              <a:path w="12663377" h="2134144">
                <a:moveTo>
                  <a:pt x="0" y="0"/>
                </a:moveTo>
                <a:lnTo>
                  <a:pt x="12663377" y="0"/>
                </a:lnTo>
                <a:lnTo>
                  <a:pt x="12663377" y="2009553"/>
                </a:lnTo>
                <a:cubicBezTo>
                  <a:pt x="11945679" y="2339162"/>
                  <a:pt x="10827488" y="1236922"/>
                  <a:pt x="8697432" y="563526"/>
                </a:cubicBezTo>
                <a:cubicBezTo>
                  <a:pt x="6567376" y="-109870"/>
                  <a:pt x="4373525" y="1789814"/>
                  <a:pt x="2923953" y="2030819"/>
                </a:cubicBezTo>
                <a:cubicBezTo>
                  <a:pt x="1474381" y="2271824"/>
                  <a:pt x="974651" y="2016642"/>
                  <a:pt x="0" y="20095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330200" sx="102000" sy="102000" algn="ctr" rotWithShape="0">
              <a:prstClr val="black">
                <a:alpha val="19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Heavy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27" name="矩形 4">
            <a:extLst>
              <a:ext uri="{FF2B5EF4-FFF2-40B4-BE49-F238E27FC236}">
                <a16:creationId xmlns:a16="http://schemas.microsoft.com/office/drawing/2014/main" id="{955F9127-4801-BAF1-55A6-86AB435DD20D}"/>
              </a:ext>
            </a:extLst>
          </p:cNvPr>
          <p:cNvSpPr/>
          <p:nvPr userDrawn="1"/>
        </p:nvSpPr>
        <p:spPr>
          <a:xfrm>
            <a:off x="-18415" y="-184150"/>
            <a:ext cx="12192000" cy="1781492"/>
          </a:xfrm>
          <a:custGeom>
            <a:avLst/>
            <a:gdLst>
              <a:gd name="connsiteX0" fmla="*/ 0 w 12663377"/>
              <a:gd name="connsiteY0" fmla="*/ 0 h 2009553"/>
              <a:gd name="connsiteX1" fmla="*/ 12663377 w 12663377"/>
              <a:gd name="connsiteY1" fmla="*/ 0 h 2009553"/>
              <a:gd name="connsiteX2" fmla="*/ 12663377 w 12663377"/>
              <a:gd name="connsiteY2" fmla="*/ 2009553 h 2009553"/>
              <a:gd name="connsiteX3" fmla="*/ 0 w 12663377"/>
              <a:gd name="connsiteY3" fmla="*/ 2009553 h 2009553"/>
              <a:gd name="connsiteX4" fmla="*/ 0 w 12663377"/>
              <a:gd name="connsiteY4" fmla="*/ 0 h 2009553"/>
              <a:gd name="connsiteX0-1" fmla="*/ 0 w 12663377"/>
              <a:gd name="connsiteY0-2" fmla="*/ 0 h 2030819"/>
              <a:gd name="connsiteX1-3" fmla="*/ 12663377 w 12663377"/>
              <a:gd name="connsiteY1-4" fmla="*/ 0 h 2030819"/>
              <a:gd name="connsiteX2-5" fmla="*/ 12663377 w 12663377"/>
              <a:gd name="connsiteY2-6" fmla="*/ 2009553 h 2030819"/>
              <a:gd name="connsiteX3-7" fmla="*/ 2923953 w 12663377"/>
              <a:gd name="connsiteY3-8" fmla="*/ 2030819 h 2030819"/>
              <a:gd name="connsiteX4-9" fmla="*/ 0 w 12663377"/>
              <a:gd name="connsiteY4-10" fmla="*/ 2009553 h 2030819"/>
              <a:gd name="connsiteX5" fmla="*/ 0 w 12663377"/>
              <a:gd name="connsiteY5" fmla="*/ 0 h 2030819"/>
              <a:gd name="connsiteX0-11" fmla="*/ 0 w 12663377"/>
              <a:gd name="connsiteY0-12" fmla="*/ 0 h 2030819"/>
              <a:gd name="connsiteX1-13" fmla="*/ 12663377 w 12663377"/>
              <a:gd name="connsiteY1-14" fmla="*/ 0 h 2030819"/>
              <a:gd name="connsiteX2-15" fmla="*/ 12663377 w 12663377"/>
              <a:gd name="connsiteY2-16" fmla="*/ 2009553 h 2030819"/>
              <a:gd name="connsiteX3-17" fmla="*/ 2923953 w 12663377"/>
              <a:gd name="connsiteY3-18" fmla="*/ 2030819 h 2030819"/>
              <a:gd name="connsiteX4-19" fmla="*/ 0 w 12663377"/>
              <a:gd name="connsiteY4-20" fmla="*/ 2009553 h 2030819"/>
              <a:gd name="connsiteX5-21" fmla="*/ 0 w 12663377"/>
              <a:gd name="connsiteY5-22" fmla="*/ 0 h 2030819"/>
              <a:gd name="connsiteX0-23" fmla="*/ 0 w 12663377"/>
              <a:gd name="connsiteY0-24" fmla="*/ 0 h 2030819"/>
              <a:gd name="connsiteX1-25" fmla="*/ 12663377 w 12663377"/>
              <a:gd name="connsiteY1-26" fmla="*/ 0 h 2030819"/>
              <a:gd name="connsiteX2-27" fmla="*/ 12663377 w 12663377"/>
              <a:gd name="connsiteY2-28" fmla="*/ 2009553 h 2030819"/>
              <a:gd name="connsiteX3-29" fmla="*/ 2923953 w 12663377"/>
              <a:gd name="connsiteY3-30" fmla="*/ 2030819 h 2030819"/>
              <a:gd name="connsiteX4-31" fmla="*/ 0 w 12663377"/>
              <a:gd name="connsiteY4-32" fmla="*/ 2009553 h 2030819"/>
              <a:gd name="connsiteX5-33" fmla="*/ 0 w 12663377"/>
              <a:gd name="connsiteY5-34" fmla="*/ 0 h 2030819"/>
              <a:gd name="connsiteX0-35" fmla="*/ 0 w 12663377"/>
              <a:gd name="connsiteY0-36" fmla="*/ 0 h 2386502"/>
              <a:gd name="connsiteX1-37" fmla="*/ 12663377 w 12663377"/>
              <a:gd name="connsiteY1-38" fmla="*/ 0 h 2386502"/>
              <a:gd name="connsiteX2-39" fmla="*/ 12663377 w 12663377"/>
              <a:gd name="connsiteY2-40" fmla="*/ 2009553 h 2386502"/>
              <a:gd name="connsiteX3-41" fmla="*/ 2923953 w 12663377"/>
              <a:gd name="connsiteY3-42" fmla="*/ 2030819 h 2386502"/>
              <a:gd name="connsiteX4-43" fmla="*/ 0 w 12663377"/>
              <a:gd name="connsiteY4-44" fmla="*/ 2009553 h 2386502"/>
              <a:gd name="connsiteX5-45" fmla="*/ 0 w 12663377"/>
              <a:gd name="connsiteY5-46" fmla="*/ 0 h 2386502"/>
              <a:gd name="connsiteX0-47" fmla="*/ 0 w 12663377"/>
              <a:gd name="connsiteY0-48" fmla="*/ 0 h 2144655"/>
              <a:gd name="connsiteX1-49" fmla="*/ 12663377 w 12663377"/>
              <a:gd name="connsiteY1-50" fmla="*/ 0 h 2144655"/>
              <a:gd name="connsiteX2-51" fmla="*/ 12663377 w 12663377"/>
              <a:gd name="connsiteY2-52" fmla="*/ 2009553 h 2144655"/>
              <a:gd name="connsiteX3-53" fmla="*/ 2923953 w 12663377"/>
              <a:gd name="connsiteY3-54" fmla="*/ 2030819 h 2144655"/>
              <a:gd name="connsiteX4-55" fmla="*/ 0 w 12663377"/>
              <a:gd name="connsiteY4-56" fmla="*/ 2009553 h 2144655"/>
              <a:gd name="connsiteX5-57" fmla="*/ 0 w 12663377"/>
              <a:gd name="connsiteY5-58" fmla="*/ 0 h 2144655"/>
              <a:gd name="connsiteX0-59" fmla="*/ 0 w 12663377"/>
              <a:gd name="connsiteY0-60" fmla="*/ 0 h 2245907"/>
              <a:gd name="connsiteX1-61" fmla="*/ 12663377 w 12663377"/>
              <a:gd name="connsiteY1-62" fmla="*/ 0 h 2245907"/>
              <a:gd name="connsiteX2-63" fmla="*/ 12663377 w 12663377"/>
              <a:gd name="connsiteY2-64" fmla="*/ 2009553 h 2245907"/>
              <a:gd name="connsiteX3-65" fmla="*/ 2923953 w 12663377"/>
              <a:gd name="connsiteY3-66" fmla="*/ 2030819 h 2245907"/>
              <a:gd name="connsiteX4-67" fmla="*/ 0 w 12663377"/>
              <a:gd name="connsiteY4-68" fmla="*/ 2009553 h 2245907"/>
              <a:gd name="connsiteX5-69" fmla="*/ 0 w 12663377"/>
              <a:gd name="connsiteY5-70" fmla="*/ 0 h 2245907"/>
              <a:gd name="connsiteX0-71" fmla="*/ 0 w 12663377"/>
              <a:gd name="connsiteY0-72" fmla="*/ 0 h 2147497"/>
              <a:gd name="connsiteX1-73" fmla="*/ 12663377 w 12663377"/>
              <a:gd name="connsiteY1-74" fmla="*/ 0 h 2147497"/>
              <a:gd name="connsiteX2-75" fmla="*/ 12663377 w 12663377"/>
              <a:gd name="connsiteY2-76" fmla="*/ 2009553 h 2147497"/>
              <a:gd name="connsiteX3-77" fmla="*/ 8357191 w 12663377"/>
              <a:gd name="connsiteY3-78" fmla="*/ 1977656 h 2147497"/>
              <a:gd name="connsiteX4-79" fmla="*/ 2923953 w 12663377"/>
              <a:gd name="connsiteY4-80" fmla="*/ 2030819 h 2147497"/>
              <a:gd name="connsiteX5-81" fmla="*/ 0 w 12663377"/>
              <a:gd name="connsiteY5-82" fmla="*/ 2009553 h 2147497"/>
              <a:gd name="connsiteX6" fmla="*/ 0 w 12663377"/>
              <a:gd name="connsiteY6" fmla="*/ 0 h 2147497"/>
              <a:gd name="connsiteX0-83" fmla="*/ 0 w 12663377"/>
              <a:gd name="connsiteY0-84" fmla="*/ 0 h 2144700"/>
              <a:gd name="connsiteX1-85" fmla="*/ 12663377 w 12663377"/>
              <a:gd name="connsiteY1-86" fmla="*/ 0 h 2144700"/>
              <a:gd name="connsiteX2-87" fmla="*/ 12663377 w 12663377"/>
              <a:gd name="connsiteY2-88" fmla="*/ 2009553 h 2144700"/>
              <a:gd name="connsiteX3-89" fmla="*/ 8357191 w 12663377"/>
              <a:gd name="connsiteY3-90" fmla="*/ 1977656 h 2144700"/>
              <a:gd name="connsiteX4-91" fmla="*/ 2923953 w 12663377"/>
              <a:gd name="connsiteY4-92" fmla="*/ 2030819 h 2144700"/>
              <a:gd name="connsiteX5-93" fmla="*/ 0 w 12663377"/>
              <a:gd name="connsiteY5-94" fmla="*/ 2009553 h 2144700"/>
              <a:gd name="connsiteX6-95" fmla="*/ 0 w 12663377"/>
              <a:gd name="connsiteY6-96" fmla="*/ 0 h 2144700"/>
              <a:gd name="connsiteX0-97" fmla="*/ 0 w 12663377"/>
              <a:gd name="connsiteY0-98" fmla="*/ 0 h 2298860"/>
              <a:gd name="connsiteX1-99" fmla="*/ 12663377 w 12663377"/>
              <a:gd name="connsiteY1-100" fmla="*/ 0 h 2298860"/>
              <a:gd name="connsiteX2-101" fmla="*/ 12663377 w 12663377"/>
              <a:gd name="connsiteY2-102" fmla="*/ 2009553 h 2298860"/>
              <a:gd name="connsiteX3-103" fmla="*/ 8357191 w 12663377"/>
              <a:gd name="connsiteY3-104" fmla="*/ 1977656 h 2298860"/>
              <a:gd name="connsiteX4-105" fmla="*/ 2923953 w 12663377"/>
              <a:gd name="connsiteY4-106" fmla="*/ 2030819 h 2298860"/>
              <a:gd name="connsiteX5-107" fmla="*/ 0 w 12663377"/>
              <a:gd name="connsiteY5-108" fmla="*/ 2009553 h 2298860"/>
              <a:gd name="connsiteX6-109" fmla="*/ 0 w 12663377"/>
              <a:gd name="connsiteY6-110" fmla="*/ 0 h 2298860"/>
              <a:gd name="connsiteX0-111" fmla="*/ 0 w 12663377"/>
              <a:gd name="connsiteY0-112" fmla="*/ 0 h 2376759"/>
              <a:gd name="connsiteX1-113" fmla="*/ 12663377 w 12663377"/>
              <a:gd name="connsiteY1-114" fmla="*/ 0 h 2376759"/>
              <a:gd name="connsiteX2-115" fmla="*/ 12663377 w 12663377"/>
              <a:gd name="connsiteY2-116" fmla="*/ 2009553 h 2376759"/>
              <a:gd name="connsiteX3-117" fmla="*/ 8357191 w 12663377"/>
              <a:gd name="connsiteY3-118" fmla="*/ 1977656 h 2376759"/>
              <a:gd name="connsiteX4-119" fmla="*/ 2923953 w 12663377"/>
              <a:gd name="connsiteY4-120" fmla="*/ 2030819 h 2376759"/>
              <a:gd name="connsiteX5-121" fmla="*/ 0 w 12663377"/>
              <a:gd name="connsiteY5-122" fmla="*/ 2009553 h 2376759"/>
              <a:gd name="connsiteX6-123" fmla="*/ 0 w 12663377"/>
              <a:gd name="connsiteY6-124" fmla="*/ 0 h 2376759"/>
              <a:gd name="connsiteX0-125" fmla="*/ 0 w 12663377"/>
              <a:gd name="connsiteY0-126" fmla="*/ 0 h 2226372"/>
              <a:gd name="connsiteX1-127" fmla="*/ 12663377 w 12663377"/>
              <a:gd name="connsiteY1-128" fmla="*/ 0 h 2226372"/>
              <a:gd name="connsiteX2-129" fmla="*/ 12663377 w 12663377"/>
              <a:gd name="connsiteY2-130" fmla="*/ 2009553 h 2226372"/>
              <a:gd name="connsiteX3-131" fmla="*/ 8442251 w 12663377"/>
              <a:gd name="connsiteY3-132" fmla="*/ 1669312 h 2226372"/>
              <a:gd name="connsiteX4-133" fmla="*/ 2923953 w 12663377"/>
              <a:gd name="connsiteY4-134" fmla="*/ 2030819 h 2226372"/>
              <a:gd name="connsiteX5-135" fmla="*/ 0 w 12663377"/>
              <a:gd name="connsiteY5-136" fmla="*/ 2009553 h 2226372"/>
              <a:gd name="connsiteX6-137" fmla="*/ 0 w 12663377"/>
              <a:gd name="connsiteY6-138" fmla="*/ 0 h 2226372"/>
              <a:gd name="connsiteX0-139" fmla="*/ 0 w 12663377"/>
              <a:gd name="connsiteY0-140" fmla="*/ 0 h 2119202"/>
              <a:gd name="connsiteX1-141" fmla="*/ 12663377 w 12663377"/>
              <a:gd name="connsiteY1-142" fmla="*/ 0 h 2119202"/>
              <a:gd name="connsiteX2-143" fmla="*/ 12663377 w 12663377"/>
              <a:gd name="connsiteY2-144" fmla="*/ 2009553 h 2119202"/>
              <a:gd name="connsiteX3-145" fmla="*/ 9835116 w 12663377"/>
              <a:gd name="connsiteY3-146" fmla="*/ 765544 h 2119202"/>
              <a:gd name="connsiteX4-147" fmla="*/ 2923953 w 12663377"/>
              <a:gd name="connsiteY4-148" fmla="*/ 2030819 h 2119202"/>
              <a:gd name="connsiteX5-149" fmla="*/ 0 w 12663377"/>
              <a:gd name="connsiteY5-150" fmla="*/ 2009553 h 2119202"/>
              <a:gd name="connsiteX6-151" fmla="*/ 0 w 12663377"/>
              <a:gd name="connsiteY6-152" fmla="*/ 0 h 2119202"/>
              <a:gd name="connsiteX0-153" fmla="*/ 0 w 12663377"/>
              <a:gd name="connsiteY0-154" fmla="*/ 0 h 2134144"/>
              <a:gd name="connsiteX1-155" fmla="*/ 12663377 w 12663377"/>
              <a:gd name="connsiteY1-156" fmla="*/ 0 h 2134144"/>
              <a:gd name="connsiteX2-157" fmla="*/ 12663377 w 12663377"/>
              <a:gd name="connsiteY2-158" fmla="*/ 2009553 h 2134144"/>
              <a:gd name="connsiteX3-159" fmla="*/ 8697432 w 12663377"/>
              <a:gd name="connsiteY3-160" fmla="*/ 563526 h 2134144"/>
              <a:gd name="connsiteX4-161" fmla="*/ 2923953 w 12663377"/>
              <a:gd name="connsiteY4-162" fmla="*/ 2030819 h 2134144"/>
              <a:gd name="connsiteX5-163" fmla="*/ 0 w 12663377"/>
              <a:gd name="connsiteY5-164" fmla="*/ 2009553 h 2134144"/>
              <a:gd name="connsiteX6-165" fmla="*/ 0 w 12663377"/>
              <a:gd name="connsiteY6-166" fmla="*/ 0 h 21341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95" y="connsiteY6-96"/>
              </a:cxn>
            </a:cxnLst>
            <a:rect l="l" t="t" r="r" b="b"/>
            <a:pathLst>
              <a:path w="12663377" h="2134144">
                <a:moveTo>
                  <a:pt x="0" y="0"/>
                </a:moveTo>
                <a:lnTo>
                  <a:pt x="12663377" y="0"/>
                </a:lnTo>
                <a:lnTo>
                  <a:pt x="12663377" y="2009553"/>
                </a:lnTo>
                <a:cubicBezTo>
                  <a:pt x="11945679" y="2339162"/>
                  <a:pt x="10827488" y="1236922"/>
                  <a:pt x="8697432" y="563526"/>
                </a:cubicBezTo>
                <a:cubicBezTo>
                  <a:pt x="6567376" y="-109870"/>
                  <a:pt x="4373525" y="1789814"/>
                  <a:pt x="2923953" y="2030819"/>
                </a:cubicBezTo>
                <a:cubicBezTo>
                  <a:pt x="1474381" y="2271824"/>
                  <a:pt x="974651" y="2016642"/>
                  <a:pt x="0" y="20095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330200" dist="38100" dir="8100000" algn="tr" rotWithShape="0">
              <a:prstClr val="black">
                <a:alpha val="19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Heavy"/>
              <a:ea typeface="思源黑体 CN Heavy" panose="020B0A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990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4BC5352C-9BCC-6DFB-A2EF-BE191C8EBADE}"/>
              </a:ext>
            </a:extLst>
          </p:cNvPr>
          <p:cNvSpPr/>
          <p:nvPr userDrawn="1"/>
        </p:nvSpPr>
        <p:spPr>
          <a:xfrm>
            <a:off x="-5715" y="-184150"/>
            <a:ext cx="12192000" cy="7042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矩形 4">
            <a:extLst>
              <a:ext uri="{FF2B5EF4-FFF2-40B4-BE49-F238E27FC236}">
                <a16:creationId xmlns:a16="http://schemas.microsoft.com/office/drawing/2014/main" id="{0B87A403-C994-9D98-CCED-817176EC0CB4}"/>
              </a:ext>
            </a:extLst>
          </p:cNvPr>
          <p:cNvSpPr/>
          <p:nvPr userDrawn="1"/>
        </p:nvSpPr>
        <p:spPr>
          <a:xfrm flipH="1" flipV="1">
            <a:off x="0" y="4723856"/>
            <a:ext cx="12192000" cy="2134144"/>
          </a:xfrm>
          <a:custGeom>
            <a:avLst/>
            <a:gdLst>
              <a:gd name="connsiteX0" fmla="*/ 0 w 12663377"/>
              <a:gd name="connsiteY0" fmla="*/ 0 h 2009553"/>
              <a:gd name="connsiteX1" fmla="*/ 12663377 w 12663377"/>
              <a:gd name="connsiteY1" fmla="*/ 0 h 2009553"/>
              <a:gd name="connsiteX2" fmla="*/ 12663377 w 12663377"/>
              <a:gd name="connsiteY2" fmla="*/ 2009553 h 2009553"/>
              <a:gd name="connsiteX3" fmla="*/ 0 w 12663377"/>
              <a:gd name="connsiteY3" fmla="*/ 2009553 h 2009553"/>
              <a:gd name="connsiteX4" fmla="*/ 0 w 12663377"/>
              <a:gd name="connsiteY4" fmla="*/ 0 h 2009553"/>
              <a:gd name="connsiteX0-1" fmla="*/ 0 w 12663377"/>
              <a:gd name="connsiteY0-2" fmla="*/ 0 h 2030819"/>
              <a:gd name="connsiteX1-3" fmla="*/ 12663377 w 12663377"/>
              <a:gd name="connsiteY1-4" fmla="*/ 0 h 2030819"/>
              <a:gd name="connsiteX2-5" fmla="*/ 12663377 w 12663377"/>
              <a:gd name="connsiteY2-6" fmla="*/ 2009553 h 2030819"/>
              <a:gd name="connsiteX3-7" fmla="*/ 2923953 w 12663377"/>
              <a:gd name="connsiteY3-8" fmla="*/ 2030819 h 2030819"/>
              <a:gd name="connsiteX4-9" fmla="*/ 0 w 12663377"/>
              <a:gd name="connsiteY4-10" fmla="*/ 2009553 h 2030819"/>
              <a:gd name="connsiteX5" fmla="*/ 0 w 12663377"/>
              <a:gd name="connsiteY5" fmla="*/ 0 h 2030819"/>
              <a:gd name="connsiteX0-11" fmla="*/ 0 w 12663377"/>
              <a:gd name="connsiteY0-12" fmla="*/ 0 h 2030819"/>
              <a:gd name="connsiteX1-13" fmla="*/ 12663377 w 12663377"/>
              <a:gd name="connsiteY1-14" fmla="*/ 0 h 2030819"/>
              <a:gd name="connsiteX2-15" fmla="*/ 12663377 w 12663377"/>
              <a:gd name="connsiteY2-16" fmla="*/ 2009553 h 2030819"/>
              <a:gd name="connsiteX3-17" fmla="*/ 2923953 w 12663377"/>
              <a:gd name="connsiteY3-18" fmla="*/ 2030819 h 2030819"/>
              <a:gd name="connsiteX4-19" fmla="*/ 0 w 12663377"/>
              <a:gd name="connsiteY4-20" fmla="*/ 2009553 h 2030819"/>
              <a:gd name="connsiteX5-21" fmla="*/ 0 w 12663377"/>
              <a:gd name="connsiteY5-22" fmla="*/ 0 h 2030819"/>
              <a:gd name="connsiteX0-23" fmla="*/ 0 w 12663377"/>
              <a:gd name="connsiteY0-24" fmla="*/ 0 h 2030819"/>
              <a:gd name="connsiteX1-25" fmla="*/ 12663377 w 12663377"/>
              <a:gd name="connsiteY1-26" fmla="*/ 0 h 2030819"/>
              <a:gd name="connsiteX2-27" fmla="*/ 12663377 w 12663377"/>
              <a:gd name="connsiteY2-28" fmla="*/ 2009553 h 2030819"/>
              <a:gd name="connsiteX3-29" fmla="*/ 2923953 w 12663377"/>
              <a:gd name="connsiteY3-30" fmla="*/ 2030819 h 2030819"/>
              <a:gd name="connsiteX4-31" fmla="*/ 0 w 12663377"/>
              <a:gd name="connsiteY4-32" fmla="*/ 2009553 h 2030819"/>
              <a:gd name="connsiteX5-33" fmla="*/ 0 w 12663377"/>
              <a:gd name="connsiteY5-34" fmla="*/ 0 h 2030819"/>
              <a:gd name="connsiteX0-35" fmla="*/ 0 w 12663377"/>
              <a:gd name="connsiteY0-36" fmla="*/ 0 h 2386502"/>
              <a:gd name="connsiteX1-37" fmla="*/ 12663377 w 12663377"/>
              <a:gd name="connsiteY1-38" fmla="*/ 0 h 2386502"/>
              <a:gd name="connsiteX2-39" fmla="*/ 12663377 w 12663377"/>
              <a:gd name="connsiteY2-40" fmla="*/ 2009553 h 2386502"/>
              <a:gd name="connsiteX3-41" fmla="*/ 2923953 w 12663377"/>
              <a:gd name="connsiteY3-42" fmla="*/ 2030819 h 2386502"/>
              <a:gd name="connsiteX4-43" fmla="*/ 0 w 12663377"/>
              <a:gd name="connsiteY4-44" fmla="*/ 2009553 h 2386502"/>
              <a:gd name="connsiteX5-45" fmla="*/ 0 w 12663377"/>
              <a:gd name="connsiteY5-46" fmla="*/ 0 h 2386502"/>
              <a:gd name="connsiteX0-47" fmla="*/ 0 w 12663377"/>
              <a:gd name="connsiteY0-48" fmla="*/ 0 h 2144655"/>
              <a:gd name="connsiteX1-49" fmla="*/ 12663377 w 12663377"/>
              <a:gd name="connsiteY1-50" fmla="*/ 0 h 2144655"/>
              <a:gd name="connsiteX2-51" fmla="*/ 12663377 w 12663377"/>
              <a:gd name="connsiteY2-52" fmla="*/ 2009553 h 2144655"/>
              <a:gd name="connsiteX3-53" fmla="*/ 2923953 w 12663377"/>
              <a:gd name="connsiteY3-54" fmla="*/ 2030819 h 2144655"/>
              <a:gd name="connsiteX4-55" fmla="*/ 0 w 12663377"/>
              <a:gd name="connsiteY4-56" fmla="*/ 2009553 h 2144655"/>
              <a:gd name="connsiteX5-57" fmla="*/ 0 w 12663377"/>
              <a:gd name="connsiteY5-58" fmla="*/ 0 h 2144655"/>
              <a:gd name="connsiteX0-59" fmla="*/ 0 w 12663377"/>
              <a:gd name="connsiteY0-60" fmla="*/ 0 h 2245907"/>
              <a:gd name="connsiteX1-61" fmla="*/ 12663377 w 12663377"/>
              <a:gd name="connsiteY1-62" fmla="*/ 0 h 2245907"/>
              <a:gd name="connsiteX2-63" fmla="*/ 12663377 w 12663377"/>
              <a:gd name="connsiteY2-64" fmla="*/ 2009553 h 2245907"/>
              <a:gd name="connsiteX3-65" fmla="*/ 2923953 w 12663377"/>
              <a:gd name="connsiteY3-66" fmla="*/ 2030819 h 2245907"/>
              <a:gd name="connsiteX4-67" fmla="*/ 0 w 12663377"/>
              <a:gd name="connsiteY4-68" fmla="*/ 2009553 h 2245907"/>
              <a:gd name="connsiteX5-69" fmla="*/ 0 w 12663377"/>
              <a:gd name="connsiteY5-70" fmla="*/ 0 h 2245907"/>
              <a:gd name="connsiteX0-71" fmla="*/ 0 w 12663377"/>
              <a:gd name="connsiteY0-72" fmla="*/ 0 h 2147497"/>
              <a:gd name="connsiteX1-73" fmla="*/ 12663377 w 12663377"/>
              <a:gd name="connsiteY1-74" fmla="*/ 0 h 2147497"/>
              <a:gd name="connsiteX2-75" fmla="*/ 12663377 w 12663377"/>
              <a:gd name="connsiteY2-76" fmla="*/ 2009553 h 2147497"/>
              <a:gd name="connsiteX3-77" fmla="*/ 8357191 w 12663377"/>
              <a:gd name="connsiteY3-78" fmla="*/ 1977656 h 2147497"/>
              <a:gd name="connsiteX4-79" fmla="*/ 2923953 w 12663377"/>
              <a:gd name="connsiteY4-80" fmla="*/ 2030819 h 2147497"/>
              <a:gd name="connsiteX5-81" fmla="*/ 0 w 12663377"/>
              <a:gd name="connsiteY5-82" fmla="*/ 2009553 h 2147497"/>
              <a:gd name="connsiteX6" fmla="*/ 0 w 12663377"/>
              <a:gd name="connsiteY6" fmla="*/ 0 h 2147497"/>
              <a:gd name="connsiteX0-83" fmla="*/ 0 w 12663377"/>
              <a:gd name="connsiteY0-84" fmla="*/ 0 h 2144700"/>
              <a:gd name="connsiteX1-85" fmla="*/ 12663377 w 12663377"/>
              <a:gd name="connsiteY1-86" fmla="*/ 0 h 2144700"/>
              <a:gd name="connsiteX2-87" fmla="*/ 12663377 w 12663377"/>
              <a:gd name="connsiteY2-88" fmla="*/ 2009553 h 2144700"/>
              <a:gd name="connsiteX3-89" fmla="*/ 8357191 w 12663377"/>
              <a:gd name="connsiteY3-90" fmla="*/ 1977656 h 2144700"/>
              <a:gd name="connsiteX4-91" fmla="*/ 2923953 w 12663377"/>
              <a:gd name="connsiteY4-92" fmla="*/ 2030819 h 2144700"/>
              <a:gd name="connsiteX5-93" fmla="*/ 0 w 12663377"/>
              <a:gd name="connsiteY5-94" fmla="*/ 2009553 h 2144700"/>
              <a:gd name="connsiteX6-95" fmla="*/ 0 w 12663377"/>
              <a:gd name="connsiteY6-96" fmla="*/ 0 h 2144700"/>
              <a:gd name="connsiteX0-97" fmla="*/ 0 w 12663377"/>
              <a:gd name="connsiteY0-98" fmla="*/ 0 h 2298860"/>
              <a:gd name="connsiteX1-99" fmla="*/ 12663377 w 12663377"/>
              <a:gd name="connsiteY1-100" fmla="*/ 0 h 2298860"/>
              <a:gd name="connsiteX2-101" fmla="*/ 12663377 w 12663377"/>
              <a:gd name="connsiteY2-102" fmla="*/ 2009553 h 2298860"/>
              <a:gd name="connsiteX3-103" fmla="*/ 8357191 w 12663377"/>
              <a:gd name="connsiteY3-104" fmla="*/ 1977656 h 2298860"/>
              <a:gd name="connsiteX4-105" fmla="*/ 2923953 w 12663377"/>
              <a:gd name="connsiteY4-106" fmla="*/ 2030819 h 2298860"/>
              <a:gd name="connsiteX5-107" fmla="*/ 0 w 12663377"/>
              <a:gd name="connsiteY5-108" fmla="*/ 2009553 h 2298860"/>
              <a:gd name="connsiteX6-109" fmla="*/ 0 w 12663377"/>
              <a:gd name="connsiteY6-110" fmla="*/ 0 h 2298860"/>
              <a:gd name="connsiteX0-111" fmla="*/ 0 w 12663377"/>
              <a:gd name="connsiteY0-112" fmla="*/ 0 h 2376759"/>
              <a:gd name="connsiteX1-113" fmla="*/ 12663377 w 12663377"/>
              <a:gd name="connsiteY1-114" fmla="*/ 0 h 2376759"/>
              <a:gd name="connsiteX2-115" fmla="*/ 12663377 w 12663377"/>
              <a:gd name="connsiteY2-116" fmla="*/ 2009553 h 2376759"/>
              <a:gd name="connsiteX3-117" fmla="*/ 8357191 w 12663377"/>
              <a:gd name="connsiteY3-118" fmla="*/ 1977656 h 2376759"/>
              <a:gd name="connsiteX4-119" fmla="*/ 2923953 w 12663377"/>
              <a:gd name="connsiteY4-120" fmla="*/ 2030819 h 2376759"/>
              <a:gd name="connsiteX5-121" fmla="*/ 0 w 12663377"/>
              <a:gd name="connsiteY5-122" fmla="*/ 2009553 h 2376759"/>
              <a:gd name="connsiteX6-123" fmla="*/ 0 w 12663377"/>
              <a:gd name="connsiteY6-124" fmla="*/ 0 h 2376759"/>
              <a:gd name="connsiteX0-125" fmla="*/ 0 w 12663377"/>
              <a:gd name="connsiteY0-126" fmla="*/ 0 h 2226372"/>
              <a:gd name="connsiteX1-127" fmla="*/ 12663377 w 12663377"/>
              <a:gd name="connsiteY1-128" fmla="*/ 0 h 2226372"/>
              <a:gd name="connsiteX2-129" fmla="*/ 12663377 w 12663377"/>
              <a:gd name="connsiteY2-130" fmla="*/ 2009553 h 2226372"/>
              <a:gd name="connsiteX3-131" fmla="*/ 8442251 w 12663377"/>
              <a:gd name="connsiteY3-132" fmla="*/ 1669312 h 2226372"/>
              <a:gd name="connsiteX4-133" fmla="*/ 2923953 w 12663377"/>
              <a:gd name="connsiteY4-134" fmla="*/ 2030819 h 2226372"/>
              <a:gd name="connsiteX5-135" fmla="*/ 0 w 12663377"/>
              <a:gd name="connsiteY5-136" fmla="*/ 2009553 h 2226372"/>
              <a:gd name="connsiteX6-137" fmla="*/ 0 w 12663377"/>
              <a:gd name="connsiteY6-138" fmla="*/ 0 h 2226372"/>
              <a:gd name="connsiteX0-139" fmla="*/ 0 w 12663377"/>
              <a:gd name="connsiteY0-140" fmla="*/ 0 h 2119202"/>
              <a:gd name="connsiteX1-141" fmla="*/ 12663377 w 12663377"/>
              <a:gd name="connsiteY1-142" fmla="*/ 0 h 2119202"/>
              <a:gd name="connsiteX2-143" fmla="*/ 12663377 w 12663377"/>
              <a:gd name="connsiteY2-144" fmla="*/ 2009553 h 2119202"/>
              <a:gd name="connsiteX3-145" fmla="*/ 9835116 w 12663377"/>
              <a:gd name="connsiteY3-146" fmla="*/ 765544 h 2119202"/>
              <a:gd name="connsiteX4-147" fmla="*/ 2923953 w 12663377"/>
              <a:gd name="connsiteY4-148" fmla="*/ 2030819 h 2119202"/>
              <a:gd name="connsiteX5-149" fmla="*/ 0 w 12663377"/>
              <a:gd name="connsiteY5-150" fmla="*/ 2009553 h 2119202"/>
              <a:gd name="connsiteX6-151" fmla="*/ 0 w 12663377"/>
              <a:gd name="connsiteY6-152" fmla="*/ 0 h 2119202"/>
              <a:gd name="connsiteX0-153" fmla="*/ 0 w 12663377"/>
              <a:gd name="connsiteY0-154" fmla="*/ 0 h 2134144"/>
              <a:gd name="connsiteX1-155" fmla="*/ 12663377 w 12663377"/>
              <a:gd name="connsiteY1-156" fmla="*/ 0 h 2134144"/>
              <a:gd name="connsiteX2-157" fmla="*/ 12663377 w 12663377"/>
              <a:gd name="connsiteY2-158" fmla="*/ 2009553 h 2134144"/>
              <a:gd name="connsiteX3-159" fmla="*/ 8697432 w 12663377"/>
              <a:gd name="connsiteY3-160" fmla="*/ 563526 h 2134144"/>
              <a:gd name="connsiteX4-161" fmla="*/ 2923953 w 12663377"/>
              <a:gd name="connsiteY4-162" fmla="*/ 2030819 h 2134144"/>
              <a:gd name="connsiteX5-163" fmla="*/ 0 w 12663377"/>
              <a:gd name="connsiteY5-164" fmla="*/ 2009553 h 2134144"/>
              <a:gd name="connsiteX6-165" fmla="*/ 0 w 12663377"/>
              <a:gd name="connsiteY6-166" fmla="*/ 0 h 21341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95" y="connsiteY6-96"/>
              </a:cxn>
            </a:cxnLst>
            <a:rect l="l" t="t" r="r" b="b"/>
            <a:pathLst>
              <a:path w="12663377" h="2134144">
                <a:moveTo>
                  <a:pt x="0" y="0"/>
                </a:moveTo>
                <a:lnTo>
                  <a:pt x="12663377" y="0"/>
                </a:lnTo>
                <a:lnTo>
                  <a:pt x="12663377" y="2009553"/>
                </a:lnTo>
                <a:cubicBezTo>
                  <a:pt x="11945679" y="2339162"/>
                  <a:pt x="10827488" y="1236922"/>
                  <a:pt x="8697432" y="563526"/>
                </a:cubicBezTo>
                <a:cubicBezTo>
                  <a:pt x="6567376" y="-109870"/>
                  <a:pt x="4373525" y="1789814"/>
                  <a:pt x="2923953" y="2030819"/>
                </a:cubicBezTo>
                <a:cubicBezTo>
                  <a:pt x="1474381" y="2271824"/>
                  <a:pt x="974651" y="2016642"/>
                  <a:pt x="0" y="20095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330200" sx="102000" sy="102000" algn="ctr" rotWithShape="0">
              <a:prstClr val="black">
                <a:alpha val="19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Heavy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30" name="矩形 4">
            <a:extLst>
              <a:ext uri="{FF2B5EF4-FFF2-40B4-BE49-F238E27FC236}">
                <a16:creationId xmlns:a16="http://schemas.microsoft.com/office/drawing/2014/main" id="{FDFDB904-8411-E14B-A6B7-6EC1207D61A9}"/>
              </a:ext>
            </a:extLst>
          </p:cNvPr>
          <p:cNvSpPr/>
          <p:nvPr userDrawn="1"/>
        </p:nvSpPr>
        <p:spPr>
          <a:xfrm>
            <a:off x="-18415" y="-184150"/>
            <a:ext cx="12192000" cy="1781492"/>
          </a:xfrm>
          <a:custGeom>
            <a:avLst/>
            <a:gdLst>
              <a:gd name="connsiteX0" fmla="*/ 0 w 12663377"/>
              <a:gd name="connsiteY0" fmla="*/ 0 h 2009553"/>
              <a:gd name="connsiteX1" fmla="*/ 12663377 w 12663377"/>
              <a:gd name="connsiteY1" fmla="*/ 0 h 2009553"/>
              <a:gd name="connsiteX2" fmla="*/ 12663377 w 12663377"/>
              <a:gd name="connsiteY2" fmla="*/ 2009553 h 2009553"/>
              <a:gd name="connsiteX3" fmla="*/ 0 w 12663377"/>
              <a:gd name="connsiteY3" fmla="*/ 2009553 h 2009553"/>
              <a:gd name="connsiteX4" fmla="*/ 0 w 12663377"/>
              <a:gd name="connsiteY4" fmla="*/ 0 h 2009553"/>
              <a:gd name="connsiteX0-1" fmla="*/ 0 w 12663377"/>
              <a:gd name="connsiteY0-2" fmla="*/ 0 h 2030819"/>
              <a:gd name="connsiteX1-3" fmla="*/ 12663377 w 12663377"/>
              <a:gd name="connsiteY1-4" fmla="*/ 0 h 2030819"/>
              <a:gd name="connsiteX2-5" fmla="*/ 12663377 w 12663377"/>
              <a:gd name="connsiteY2-6" fmla="*/ 2009553 h 2030819"/>
              <a:gd name="connsiteX3-7" fmla="*/ 2923953 w 12663377"/>
              <a:gd name="connsiteY3-8" fmla="*/ 2030819 h 2030819"/>
              <a:gd name="connsiteX4-9" fmla="*/ 0 w 12663377"/>
              <a:gd name="connsiteY4-10" fmla="*/ 2009553 h 2030819"/>
              <a:gd name="connsiteX5" fmla="*/ 0 w 12663377"/>
              <a:gd name="connsiteY5" fmla="*/ 0 h 2030819"/>
              <a:gd name="connsiteX0-11" fmla="*/ 0 w 12663377"/>
              <a:gd name="connsiteY0-12" fmla="*/ 0 h 2030819"/>
              <a:gd name="connsiteX1-13" fmla="*/ 12663377 w 12663377"/>
              <a:gd name="connsiteY1-14" fmla="*/ 0 h 2030819"/>
              <a:gd name="connsiteX2-15" fmla="*/ 12663377 w 12663377"/>
              <a:gd name="connsiteY2-16" fmla="*/ 2009553 h 2030819"/>
              <a:gd name="connsiteX3-17" fmla="*/ 2923953 w 12663377"/>
              <a:gd name="connsiteY3-18" fmla="*/ 2030819 h 2030819"/>
              <a:gd name="connsiteX4-19" fmla="*/ 0 w 12663377"/>
              <a:gd name="connsiteY4-20" fmla="*/ 2009553 h 2030819"/>
              <a:gd name="connsiteX5-21" fmla="*/ 0 w 12663377"/>
              <a:gd name="connsiteY5-22" fmla="*/ 0 h 2030819"/>
              <a:gd name="connsiteX0-23" fmla="*/ 0 w 12663377"/>
              <a:gd name="connsiteY0-24" fmla="*/ 0 h 2030819"/>
              <a:gd name="connsiteX1-25" fmla="*/ 12663377 w 12663377"/>
              <a:gd name="connsiteY1-26" fmla="*/ 0 h 2030819"/>
              <a:gd name="connsiteX2-27" fmla="*/ 12663377 w 12663377"/>
              <a:gd name="connsiteY2-28" fmla="*/ 2009553 h 2030819"/>
              <a:gd name="connsiteX3-29" fmla="*/ 2923953 w 12663377"/>
              <a:gd name="connsiteY3-30" fmla="*/ 2030819 h 2030819"/>
              <a:gd name="connsiteX4-31" fmla="*/ 0 w 12663377"/>
              <a:gd name="connsiteY4-32" fmla="*/ 2009553 h 2030819"/>
              <a:gd name="connsiteX5-33" fmla="*/ 0 w 12663377"/>
              <a:gd name="connsiteY5-34" fmla="*/ 0 h 2030819"/>
              <a:gd name="connsiteX0-35" fmla="*/ 0 w 12663377"/>
              <a:gd name="connsiteY0-36" fmla="*/ 0 h 2386502"/>
              <a:gd name="connsiteX1-37" fmla="*/ 12663377 w 12663377"/>
              <a:gd name="connsiteY1-38" fmla="*/ 0 h 2386502"/>
              <a:gd name="connsiteX2-39" fmla="*/ 12663377 w 12663377"/>
              <a:gd name="connsiteY2-40" fmla="*/ 2009553 h 2386502"/>
              <a:gd name="connsiteX3-41" fmla="*/ 2923953 w 12663377"/>
              <a:gd name="connsiteY3-42" fmla="*/ 2030819 h 2386502"/>
              <a:gd name="connsiteX4-43" fmla="*/ 0 w 12663377"/>
              <a:gd name="connsiteY4-44" fmla="*/ 2009553 h 2386502"/>
              <a:gd name="connsiteX5-45" fmla="*/ 0 w 12663377"/>
              <a:gd name="connsiteY5-46" fmla="*/ 0 h 2386502"/>
              <a:gd name="connsiteX0-47" fmla="*/ 0 w 12663377"/>
              <a:gd name="connsiteY0-48" fmla="*/ 0 h 2144655"/>
              <a:gd name="connsiteX1-49" fmla="*/ 12663377 w 12663377"/>
              <a:gd name="connsiteY1-50" fmla="*/ 0 h 2144655"/>
              <a:gd name="connsiteX2-51" fmla="*/ 12663377 w 12663377"/>
              <a:gd name="connsiteY2-52" fmla="*/ 2009553 h 2144655"/>
              <a:gd name="connsiteX3-53" fmla="*/ 2923953 w 12663377"/>
              <a:gd name="connsiteY3-54" fmla="*/ 2030819 h 2144655"/>
              <a:gd name="connsiteX4-55" fmla="*/ 0 w 12663377"/>
              <a:gd name="connsiteY4-56" fmla="*/ 2009553 h 2144655"/>
              <a:gd name="connsiteX5-57" fmla="*/ 0 w 12663377"/>
              <a:gd name="connsiteY5-58" fmla="*/ 0 h 2144655"/>
              <a:gd name="connsiteX0-59" fmla="*/ 0 w 12663377"/>
              <a:gd name="connsiteY0-60" fmla="*/ 0 h 2245907"/>
              <a:gd name="connsiteX1-61" fmla="*/ 12663377 w 12663377"/>
              <a:gd name="connsiteY1-62" fmla="*/ 0 h 2245907"/>
              <a:gd name="connsiteX2-63" fmla="*/ 12663377 w 12663377"/>
              <a:gd name="connsiteY2-64" fmla="*/ 2009553 h 2245907"/>
              <a:gd name="connsiteX3-65" fmla="*/ 2923953 w 12663377"/>
              <a:gd name="connsiteY3-66" fmla="*/ 2030819 h 2245907"/>
              <a:gd name="connsiteX4-67" fmla="*/ 0 w 12663377"/>
              <a:gd name="connsiteY4-68" fmla="*/ 2009553 h 2245907"/>
              <a:gd name="connsiteX5-69" fmla="*/ 0 w 12663377"/>
              <a:gd name="connsiteY5-70" fmla="*/ 0 h 2245907"/>
              <a:gd name="connsiteX0-71" fmla="*/ 0 w 12663377"/>
              <a:gd name="connsiteY0-72" fmla="*/ 0 h 2147497"/>
              <a:gd name="connsiteX1-73" fmla="*/ 12663377 w 12663377"/>
              <a:gd name="connsiteY1-74" fmla="*/ 0 h 2147497"/>
              <a:gd name="connsiteX2-75" fmla="*/ 12663377 w 12663377"/>
              <a:gd name="connsiteY2-76" fmla="*/ 2009553 h 2147497"/>
              <a:gd name="connsiteX3-77" fmla="*/ 8357191 w 12663377"/>
              <a:gd name="connsiteY3-78" fmla="*/ 1977656 h 2147497"/>
              <a:gd name="connsiteX4-79" fmla="*/ 2923953 w 12663377"/>
              <a:gd name="connsiteY4-80" fmla="*/ 2030819 h 2147497"/>
              <a:gd name="connsiteX5-81" fmla="*/ 0 w 12663377"/>
              <a:gd name="connsiteY5-82" fmla="*/ 2009553 h 2147497"/>
              <a:gd name="connsiteX6" fmla="*/ 0 w 12663377"/>
              <a:gd name="connsiteY6" fmla="*/ 0 h 2147497"/>
              <a:gd name="connsiteX0-83" fmla="*/ 0 w 12663377"/>
              <a:gd name="connsiteY0-84" fmla="*/ 0 h 2144700"/>
              <a:gd name="connsiteX1-85" fmla="*/ 12663377 w 12663377"/>
              <a:gd name="connsiteY1-86" fmla="*/ 0 h 2144700"/>
              <a:gd name="connsiteX2-87" fmla="*/ 12663377 w 12663377"/>
              <a:gd name="connsiteY2-88" fmla="*/ 2009553 h 2144700"/>
              <a:gd name="connsiteX3-89" fmla="*/ 8357191 w 12663377"/>
              <a:gd name="connsiteY3-90" fmla="*/ 1977656 h 2144700"/>
              <a:gd name="connsiteX4-91" fmla="*/ 2923953 w 12663377"/>
              <a:gd name="connsiteY4-92" fmla="*/ 2030819 h 2144700"/>
              <a:gd name="connsiteX5-93" fmla="*/ 0 w 12663377"/>
              <a:gd name="connsiteY5-94" fmla="*/ 2009553 h 2144700"/>
              <a:gd name="connsiteX6-95" fmla="*/ 0 w 12663377"/>
              <a:gd name="connsiteY6-96" fmla="*/ 0 h 2144700"/>
              <a:gd name="connsiteX0-97" fmla="*/ 0 w 12663377"/>
              <a:gd name="connsiteY0-98" fmla="*/ 0 h 2298860"/>
              <a:gd name="connsiteX1-99" fmla="*/ 12663377 w 12663377"/>
              <a:gd name="connsiteY1-100" fmla="*/ 0 h 2298860"/>
              <a:gd name="connsiteX2-101" fmla="*/ 12663377 w 12663377"/>
              <a:gd name="connsiteY2-102" fmla="*/ 2009553 h 2298860"/>
              <a:gd name="connsiteX3-103" fmla="*/ 8357191 w 12663377"/>
              <a:gd name="connsiteY3-104" fmla="*/ 1977656 h 2298860"/>
              <a:gd name="connsiteX4-105" fmla="*/ 2923953 w 12663377"/>
              <a:gd name="connsiteY4-106" fmla="*/ 2030819 h 2298860"/>
              <a:gd name="connsiteX5-107" fmla="*/ 0 w 12663377"/>
              <a:gd name="connsiteY5-108" fmla="*/ 2009553 h 2298860"/>
              <a:gd name="connsiteX6-109" fmla="*/ 0 w 12663377"/>
              <a:gd name="connsiteY6-110" fmla="*/ 0 h 2298860"/>
              <a:gd name="connsiteX0-111" fmla="*/ 0 w 12663377"/>
              <a:gd name="connsiteY0-112" fmla="*/ 0 h 2376759"/>
              <a:gd name="connsiteX1-113" fmla="*/ 12663377 w 12663377"/>
              <a:gd name="connsiteY1-114" fmla="*/ 0 h 2376759"/>
              <a:gd name="connsiteX2-115" fmla="*/ 12663377 w 12663377"/>
              <a:gd name="connsiteY2-116" fmla="*/ 2009553 h 2376759"/>
              <a:gd name="connsiteX3-117" fmla="*/ 8357191 w 12663377"/>
              <a:gd name="connsiteY3-118" fmla="*/ 1977656 h 2376759"/>
              <a:gd name="connsiteX4-119" fmla="*/ 2923953 w 12663377"/>
              <a:gd name="connsiteY4-120" fmla="*/ 2030819 h 2376759"/>
              <a:gd name="connsiteX5-121" fmla="*/ 0 w 12663377"/>
              <a:gd name="connsiteY5-122" fmla="*/ 2009553 h 2376759"/>
              <a:gd name="connsiteX6-123" fmla="*/ 0 w 12663377"/>
              <a:gd name="connsiteY6-124" fmla="*/ 0 h 2376759"/>
              <a:gd name="connsiteX0-125" fmla="*/ 0 w 12663377"/>
              <a:gd name="connsiteY0-126" fmla="*/ 0 h 2226372"/>
              <a:gd name="connsiteX1-127" fmla="*/ 12663377 w 12663377"/>
              <a:gd name="connsiteY1-128" fmla="*/ 0 h 2226372"/>
              <a:gd name="connsiteX2-129" fmla="*/ 12663377 w 12663377"/>
              <a:gd name="connsiteY2-130" fmla="*/ 2009553 h 2226372"/>
              <a:gd name="connsiteX3-131" fmla="*/ 8442251 w 12663377"/>
              <a:gd name="connsiteY3-132" fmla="*/ 1669312 h 2226372"/>
              <a:gd name="connsiteX4-133" fmla="*/ 2923953 w 12663377"/>
              <a:gd name="connsiteY4-134" fmla="*/ 2030819 h 2226372"/>
              <a:gd name="connsiteX5-135" fmla="*/ 0 w 12663377"/>
              <a:gd name="connsiteY5-136" fmla="*/ 2009553 h 2226372"/>
              <a:gd name="connsiteX6-137" fmla="*/ 0 w 12663377"/>
              <a:gd name="connsiteY6-138" fmla="*/ 0 h 2226372"/>
              <a:gd name="connsiteX0-139" fmla="*/ 0 w 12663377"/>
              <a:gd name="connsiteY0-140" fmla="*/ 0 h 2119202"/>
              <a:gd name="connsiteX1-141" fmla="*/ 12663377 w 12663377"/>
              <a:gd name="connsiteY1-142" fmla="*/ 0 h 2119202"/>
              <a:gd name="connsiteX2-143" fmla="*/ 12663377 w 12663377"/>
              <a:gd name="connsiteY2-144" fmla="*/ 2009553 h 2119202"/>
              <a:gd name="connsiteX3-145" fmla="*/ 9835116 w 12663377"/>
              <a:gd name="connsiteY3-146" fmla="*/ 765544 h 2119202"/>
              <a:gd name="connsiteX4-147" fmla="*/ 2923953 w 12663377"/>
              <a:gd name="connsiteY4-148" fmla="*/ 2030819 h 2119202"/>
              <a:gd name="connsiteX5-149" fmla="*/ 0 w 12663377"/>
              <a:gd name="connsiteY5-150" fmla="*/ 2009553 h 2119202"/>
              <a:gd name="connsiteX6-151" fmla="*/ 0 w 12663377"/>
              <a:gd name="connsiteY6-152" fmla="*/ 0 h 2119202"/>
              <a:gd name="connsiteX0-153" fmla="*/ 0 w 12663377"/>
              <a:gd name="connsiteY0-154" fmla="*/ 0 h 2134144"/>
              <a:gd name="connsiteX1-155" fmla="*/ 12663377 w 12663377"/>
              <a:gd name="connsiteY1-156" fmla="*/ 0 h 2134144"/>
              <a:gd name="connsiteX2-157" fmla="*/ 12663377 w 12663377"/>
              <a:gd name="connsiteY2-158" fmla="*/ 2009553 h 2134144"/>
              <a:gd name="connsiteX3-159" fmla="*/ 8697432 w 12663377"/>
              <a:gd name="connsiteY3-160" fmla="*/ 563526 h 2134144"/>
              <a:gd name="connsiteX4-161" fmla="*/ 2923953 w 12663377"/>
              <a:gd name="connsiteY4-162" fmla="*/ 2030819 h 2134144"/>
              <a:gd name="connsiteX5-163" fmla="*/ 0 w 12663377"/>
              <a:gd name="connsiteY5-164" fmla="*/ 2009553 h 2134144"/>
              <a:gd name="connsiteX6-165" fmla="*/ 0 w 12663377"/>
              <a:gd name="connsiteY6-166" fmla="*/ 0 h 21341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95" y="connsiteY6-96"/>
              </a:cxn>
            </a:cxnLst>
            <a:rect l="l" t="t" r="r" b="b"/>
            <a:pathLst>
              <a:path w="12663377" h="2134144">
                <a:moveTo>
                  <a:pt x="0" y="0"/>
                </a:moveTo>
                <a:lnTo>
                  <a:pt x="12663377" y="0"/>
                </a:lnTo>
                <a:lnTo>
                  <a:pt x="12663377" y="2009553"/>
                </a:lnTo>
                <a:cubicBezTo>
                  <a:pt x="11945679" y="2339162"/>
                  <a:pt x="10827488" y="1236922"/>
                  <a:pt x="8697432" y="563526"/>
                </a:cubicBezTo>
                <a:cubicBezTo>
                  <a:pt x="6567376" y="-109870"/>
                  <a:pt x="4373525" y="1789814"/>
                  <a:pt x="2923953" y="2030819"/>
                </a:cubicBezTo>
                <a:cubicBezTo>
                  <a:pt x="1474381" y="2271824"/>
                  <a:pt x="974651" y="2016642"/>
                  <a:pt x="0" y="20095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330200" dist="38100" dir="8100000" algn="tr" rotWithShape="0">
              <a:prstClr val="black">
                <a:alpha val="19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Heavy"/>
              <a:ea typeface="思源黑体 CN Heavy" panose="020B0A00000000000000" pitchFamily="34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97D41BE-6693-0F4B-BCA7-1A652A520A9B}"/>
              </a:ext>
            </a:extLst>
          </p:cNvPr>
          <p:cNvGrpSpPr/>
          <p:nvPr userDrawn="1"/>
        </p:nvGrpSpPr>
        <p:grpSpPr>
          <a:xfrm>
            <a:off x="1137285" y="700405"/>
            <a:ext cx="9906000" cy="5457190"/>
            <a:chOff x="1219200" y="381000"/>
            <a:chExt cx="9906000" cy="6350000"/>
          </a:xfrm>
        </p:grpSpPr>
        <p:cxnSp>
          <p:nvCxnSpPr>
            <p:cNvPr id="7" name="直接连接符 29">
              <a:extLst>
                <a:ext uri="{FF2B5EF4-FFF2-40B4-BE49-F238E27FC236}">
                  <a16:creationId xmlns:a16="http://schemas.microsoft.com/office/drawing/2014/main" id="{42DF2F53-A724-81C4-39D9-669974E9365D}"/>
                </a:ext>
              </a:extLst>
            </p:cNvPr>
            <p:cNvCxnSpPr/>
            <p:nvPr/>
          </p:nvCxnSpPr>
          <p:spPr>
            <a:xfrm flipV="1">
              <a:off x="9321800" y="1054100"/>
              <a:ext cx="1803400" cy="4254500"/>
            </a:xfrm>
            <a:prstGeom prst="line">
              <a:avLst/>
            </a:prstGeom>
            <a:solidFill>
              <a:srgbClr val="C00000"/>
            </a:solidFill>
            <a:ln>
              <a:gradFill flip="none" rotWithShape="1">
                <a:gsLst>
                  <a:gs pos="100000">
                    <a:schemeClr val="accent4"/>
                  </a:gs>
                  <a:gs pos="0">
                    <a:schemeClr val="bg2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29">
              <a:extLst>
                <a:ext uri="{FF2B5EF4-FFF2-40B4-BE49-F238E27FC236}">
                  <a16:creationId xmlns:a16="http://schemas.microsoft.com/office/drawing/2014/main" id="{E59B17E8-1C89-B112-07F3-245D6C76860A}"/>
                </a:ext>
              </a:extLst>
            </p:cNvPr>
            <p:cNvCxnSpPr/>
            <p:nvPr/>
          </p:nvCxnSpPr>
          <p:spPr>
            <a:xfrm>
              <a:off x="8166100" y="381000"/>
              <a:ext cx="1257916" cy="5029200"/>
            </a:xfrm>
            <a:prstGeom prst="line">
              <a:avLst/>
            </a:prstGeom>
            <a:solidFill>
              <a:srgbClr val="C00000"/>
            </a:solidFill>
            <a:ln>
              <a:gradFill flip="none" rotWithShape="1">
                <a:gsLst>
                  <a:gs pos="100000">
                    <a:schemeClr val="accent4"/>
                  </a:gs>
                  <a:gs pos="0">
                    <a:schemeClr val="bg2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29">
              <a:extLst>
                <a:ext uri="{FF2B5EF4-FFF2-40B4-BE49-F238E27FC236}">
                  <a16:creationId xmlns:a16="http://schemas.microsoft.com/office/drawing/2014/main" id="{13B39A49-CEF1-2555-E2DD-E474794F0B98}"/>
                </a:ext>
              </a:extLst>
            </p:cNvPr>
            <p:cNvCxnSpPr/>
            <p:nvPr/>
          </p:nvCxnSpPr>
          <p:spPr>
            <a:xfrm flipV="1">
              <a:off x="4635500" y="381000"/>
              <a:ext cx="3530600" cy="6108700"/>
            </a:xfrm>
            <a:prstGeom prst="line">
              <a:avLst/>
            </a:prstGeom>
            <a:solidFill>
              <a:srgbClr val="C00000"/>
            </a:solidFill>
            <a:ln>
              <a:gradFill flip="none" rotWithShape="1">
                <a:gsLst>
                  <a:gs pos="100000">
                    <a:schemeClr val="accent4"/>
                  </a:gs>
                  <a:gs pos="0">
                    <a:schemeClr val="bg2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29">
              <a:extLst>
                <a:ext uri="{FF2B5EF4-FFF2-40B4-BE49-F238E27FC236}">
                  <a16:creationId xmlns:a16="http://schemas.microsoft.com/office/drawing/2014/main" id="{C3677D72-BC42-9F3B-636C-C73A42B6F405}"/>
                </a:ext>
              </a:extLst>
            </p:cNvPr>
            <p:cNvCxnSpPr/>
            <p:nvPr/>
          </p:nvCxnSpPr>
          <p:spPr>
            <a:xfrm>
              <a:off x="3657600" y="1308100"/>
              <a:ext cx="977900" cy="5422900"/>
            </a:xfrm>
            <a:prstGeom prst="line">
              <a:avLst/>
            </a:prstGeom>
            <a:solidFill>
              <a:srgbClr val="C00000"/>
            </a:solidFill>
            <a:ln>
              <a:gradFill flip="none" rotWithShape="1">
                <a:gsLst>
                  <a:gs pos="100000">
                    <a:schemeClr val="accent4"/>
                  </a:gs>
                  <a:gs pos="0">
                    <a:schemeClr val="bg2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29">
              <a:extLst>
                <a:ext uri="{FF2B5EF4-FFF2-40B4-BE49-F238E27FC236}">
                  <a16:creationId xmlns:a16="http://schemas.microsoft.com/office/drawing/2014/main" id="{C27AA750-E3FE-AB57-D579-ACAB27AC2D02}"/>
                </a:ext>
              </a:extLst>
            </p:cNvPr>
            <p:cNvCxnSpPr/>
            <p:nvPr/>
          </p:nvCxnSpPr>
          <p:spPr>
            <a:xfrm flipV="1">
              <a:off x="1219200" y="1155700"/>
              <a:ext cx="2590800" cy="3920809"/>
            </a:xfrm>
            <a:prstGeom prst="line">
              <a:avLst/>
            </a:prstGeom>
            <a:solidFill>
              <a:srgbClr val="C00000"/>
            </a:solidFill>
            <a:ln>
              <a:gradFill flip="none" rotWithShape="1">
                <a:gsLst>
                  <a:gs pos="100000">
                    <a:schemeClr val="accent4"/>
                  </a:gs>
                  <a:gs pos="0">
                    <a:schemeClr val="bg2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2977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99102EA-3172-05F3-D6A7-019322DBF615}"/>
              </a:ext>
            </a:extLst>
          </p:cNvPr>
          <p:cNvSpPr/>
          <p:nvPr userDrawn="1"/>
        </p:nvSpPr>
        <p:spPr>
          <a:xfrm>
            <a:off x="-5715" y="-184150"/>
            <a:ext cx="12192000" cy="7042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矩形 4">
            <a:extLst>
              <a:ext uri="{FF2B5EF4-FFF2-40B4-BE49-F238E27FC236}">
                <a16:creationId xmlns:a16="http://schemas.microsoft.com/office/drawing/2014/main" id="{195E889F-D5EF-FDD8-3914-C2976B16BDFA}"/>
              </a:ext>
            </a:extLst>
          </p:cNvPr>
          <p:cNvSpPr/>
          <p:nvPr userDrawn="1"/>
        </p:nvSpPr>
        <p:spPr>
          <a:xfrm flipH="1" flipV="1">
            <a:off x="0" y="4723856"/>
            <a:ext cx="12192000" cy="2134144"/>
          </a:xfrm>
          <a:custGeom>
            <a:avLst/>
            <a:gdLst>
              <a:gd name="connsiteX0" fmla="*/ 0 w 12663377"/>
              <a:gd name="connsiteY0" fmla="*/ 0 h 2009553"/>
              <a:gd name="connsiteX1" fmla="*/ 12663377 w 12663377"/>
              <a:gd name="connsiteY1" fmla="*/ 0 h 2009553"/>
              <a:gd name="connsiteX2" fmla="*/ 12663377 w 12663377"/>
              <a:gd name="connsiteY2" fmla="*/ 2009553 h 2009553"/>
              <a:gd name="connsiteX3" fmla="*/ 0 w 12663377"/>
              <a:gd name="connsiteY3" fmla="*/ 2009553 h 2009553"/>
              <a:gd name="connsiteX4" fmla="*/ 0 w 12663377"/>
              <a:gd name="connsiteY4" fmla="*/ 0 h 2009553"/>
              <a:gd name="connsiteX0-1" fmla="*/ 0 w 12663377"/>
              <a:gd name="connsiteY0-2" fmla="*/ 0 h 2030819"/>
              <a:gd name="connsiteX1-3" fmla="*/ 12663377 w 12663377"/>
              <a:gd name="connsiteY1-4" fmla="*/ 0 h 2030819"/>
              <a:gd name="connsiteX2-5" fmla="*/ 12663377 w 12663377"/>
              <a:gd name="connsiteY2-6" fmla="*/ 2009553 h 2030819"/>
              <a:gd name="connsiteX3-7" fmla="*/ 2923953 w 12663377"/>
              <a:gd name="connsiteY3-8" fmla="*/ 2030819 h 2030819"/>
              <a:gd name="connsiteX4-9" fmla="*/ 0 w 12663377"/>
              <a:gd name="connsiteY4-10" fmla="*/ 2009553 h 2030819"/>
              <a:gd name="connsiteX5" fmla="*/ 0 w 12663377"/>
              <a:gd name="connsiteY5" fmla="*/ 0 h 2030819"/>
              <a:gd name="connsiteX0-11" fmla="*/ 0 w 12663377"/>
              <a:gd name="connsiteY0-12" fmla="*/ 0 h 2030819"/>
              <a:gd name="connsiteX1-13" fmla="*/ 12663377 w 12663377"/>
              <a:gd name="connsiteY1-14" fmla="*/ 0 h 2030819"/>
              <a:gd name="connsiteX2-15" fmla="*/ 12663377 w 12663377"/>
              <a:gd name="connsiteY2-16" fmla="*/ 2009553 h 2030819"/>
              <a:gd name="connsiteX3-17" fmla="*/ 2923953 w 12663377"/>
              <a:gd name="connsiteY3-18" fmla="*/ 2030819 h 2030819"/>
              <a:gd name="connsiteX4-19" fmla="*/ 0 w 12663377"/>
              <a:gd name="connsiteY4-20" fmla="*/ 2009553 h 2030819"/>
              <a:gd name="connsiteX5-21" fmla="*/ 0 w 12663377"/>
              <a:gd name="connsiteY5-22" fmla="*/ 0 h 2030819"/>
              <a:gd name="connsiteX0-23" fmla="*/ 0 w 12663377"/>
              <a:gd name="connsiteY0-24" fmla="*/ 0 h 2030819"/>
              <a:gd name="connsiteX1-25" fmla="*/ 12663377 w 12663377"/>
              <a:gd name="connsiteY1-26" fmla="*/ 0 h 2030819"/>
              <a:gd name="connsiteX2-27" fmla="*/ 12663377 w 12663377"/>
              <a:gd name="connsiteY2-28" fmla="*/ 2009553 h 2030819"/>
              <a:gd name="connsiteX3-29" fmla="*/ 2923953 w 12663377"/>
              <a:gd name="connsiteY3-30" fmla="*/ 2030819 h 2030819"/>
              <a:gd name="connsiteX4-31" fmla="*/ 0 w 12663377"/>
              <a:gd name="connsiteY4-32" fmla="*/ 2009553 h 2030819"/>
              <a:gd name="connsiteX5-33" fmla="*/ 0 w 12663377"/>
              <a:gd name="connsiteY5-34" fmla="*/ 0 h 2030819"/>
              <a:gd name="connsiteX0-35" fmla="*/ 0 w 12663377"/>
              <a:gd name="connsiteY0-36" fmla="*/ 0 h 2386502"/>
              <a:gd name="connsiteX1-37" fmla="*/ 12663377 w 12663377"/>
              <a:gd name="connsiteY1-38" fmla="*/ 0 h 2386502"/>
              <a:gd name="connsiteX2-39" fmla="*/ 12663377 w 12663377"/>
              <a:gd name="connsiteY2-40" fmla="*/ 2009553 h 2386502"/>
              <a:gd name="connsiteX3-41" fmla="*/ 2923953 w 12663377"/>
              <a:gd name="connsiteY3-42" fmla="*/ 2030819 h 2386502"/>
              <a:gd name="connsiteX4-43" fmla="*/ 0 w 12663377"/>
              <a:gd name="connsiteY4-44" fmla="*/ 2009553 h 2386502"/>
              <a:gd name="connsiteX5-45" fmla="*/ 0 w 12663377"/>
              <a:gd name="connsiteY5-46" fmla="*/ 0 h 2386502"/>
              <a:gd name="connsiteX0-47" fmla="*/ 0 w 12663377"/>
              <a:gd name="connsiteY0-48" fmla="*/ 0 h 2144655"/>
              <a:gd name="connsiteX1-49" fmla="*/ 12663377 w 12663377"/>
              <a:gd name="connsiteY1-50" fmla="*/ 0 h 2144655"/>
              <a:gd name="connsiteX2-51" fmla="*/ 12663377 w 12663377"/>
              <a:gd name="connsiteY2-52" fmla="*/ 2009553 h 2144655"/>
              <a:gd name="connsiteX3-53" fmla="*/ 2923953 w 12663377"/>
              <a:gd name="connsiteY3-54" fmla="*/ 2030819 h 2144655"/>
              <a:gd name="connsiteX4-55" fmla="*/ 0 w 12663377"/>
              <a:gd name="connsiteY4-56" fmla="*/ 2009553 h 2144655"/>
              <a:gd name="connsiteX5-57" fmla="*/ 0 w 12663377"/>
              <a:gd name="connsiteY5-58" fmla="*/ 0 h 2144655"/>
              <a:gd name="connsiteX0-59" fmla="*/ 0 w 12663377"/>
              <a:gd name="connsiteY0-60" fmla="*/ 0 h 2245907"/>
              <a:gd name="connsiteX1-61" fmla="*/ 12663377 w 12663377"/>
              <a:gd name="connsiteY1-62" fmla="*/ 0 h 2245907"/>
              <a:gd name="connsiteX2-63" fmla="*/ 12663377 w 12663377"/>
              <a:gd name="connsiteY2-64" fmla="*/ 2009553 h 2245907"/>
              <a:gd name="connsiteX3-65" fmla="*/ 2923953 w 12663377"/>
              <a:gd name="connsiteY3-66" fmla="*/ 2030819 h 2245907"/>
              <a:gd name="connsiteX4-67" fmla="*/ 0 w 12663377"/>
              <a:gd name="connsiteY4-68" fmla="*/ 2009553 h 2245907"/>
              <a:gd name="connsiteX5-69" fmla="*/ 0 w 12663377"/>
              <a:gd name="connsiteY5-70" fmla="*/ 0 h 2245907"/>
              <a:gd name="connsiteX0-71" fmla="*/ 0 w 12663377"/>
              <a:gd name="connsiteY0-72" fmla="*/ 0 h 2147497"/>
              <a:gd name="connsiteX1-73" fmla="*/ 12663377 w 12663377"/>
              <a:gd name="connsiteY1-74" fmla="*/ 0 h 2147497"/>
              <a:gd name="connsiteX2-75" fmla="*/ 12663377 w 12663377"/>
              <a:gd name="connsiteY2-76" fmla="*/ 2009553 h 2147497"/>
              <a:gd name="connsiteX3-77" fmla="*/ 8357191 w 12663377"/>
              <a:gd name="connsiteY3-78" fmla="*/ 1977656 h 2147497"/>
              <a:gd name="connsiteX4-79" fmla="*/ 2923953 w 12663377"/>
              <a:gd name="connsiteY4-80" fmla="*/ 2030819 h 2147497"/>
              <a:gd name="connsiteX5-81" fmla="*/ 0 w 12663377"/>
              <a:gd name="connsiteY5-82" fmla="*/ 2009553 h 2147497"/>
              <a:gd name="connsiteX6" fmla="*/ 0 w 12663377"/>
              <a:gd name="connsiteY6" fmla="*/ 0 h 2147497"/>
              <a:gd name="connsiteX0-83" fmla="*/ 0 w 12663377"/>
              <a:gd name="connsiteY0-84" fmla="*/ 0 h 2144700"/>
              <a:gd name="connsiteX1-85" fmla="*/ 12663377 w 12663377"/>
              <a:gd name="connsiteY1-86" fmla="*/ 0 h 2144700"/>
              <a:gd name="connsiteX2-87" fmla="*/ 12663377 w 12663377"/>
              <a:gd name="connsiteY2-88" fmla="*/ 2009553 h 2144700"/>
              <a:gd name="connsiteX3-89" fmla="*/ 8357191 w 12663377"/>
              <a:gd name="connsiteY3-90" fmla="*/ 1977656 h 2144700"/>
              <a:gd name="connsiteX4-91" fmla="*/ 2923953 w 12663377"/>
              <a:gd name="connsiteY4-92" fmla="*/ 2030819 h 2144700"/>
              <a:gd name="connsiteX5-93" fmla="*/ 0 w 12663377"/>
              <a:gd name="connsiteY5-94" fmla="*/ 2009553 h 2144700"/>
              <a:gd name="connsiteX6-95" fmla="*/ 0 w 12663377"/>
              <a:gd name="connsiteY6-96" fmla="*/ 0 h 2144700"/>
              <a:gd name="connsiteX0-97" fmla="*/ 0 w 12663377"/>
              <a:gd name="connsiteY0-98" fmla="*/ 0 h 2298860"/>
              <a:gd name="connsiteX1-99" fmla="*/ 12663377 w 12663377"/>
              <a:gd name="connsiteY1-100" fmla="*/ 0 h 2298860"/>
              <a:gd name="connsiteX2-101" fmla="*/ 12663377 w 12663377"/>
              <a:gd name="connsiteY2-102" fmla="*/ 2009553 h 2298860"/>
              <a:gd name="connsiteX3-103" fmla="*/ 8357191 w 12663377"/>
              <a:gd name="connsiteY3-104" fmla="*/ 1977656 h 2298860"/>
              <a:gd name="connsiteX4-105" fmla="*/ 2923953 w 12663377"/>
              <a:gd name="connsiteY4-106" fmla="*/ 2030819 h 2298860"/>
              <a:gd name="connsiteX5-107" fmla="*/ 0 w 12663377"/>
              <a:gd name="connsiteY5-108" fmla="*/ 2009553 h 2298860"/>
              <a:gd name="connsiteX6-109" fmla="*/ 0 w 12663377"/>
              <a:gd name="connsiteY6-110" fmla="*/ 0 h 2298860"/>
              <a:gd name="connsiteX0-111" fmla="*/ 0 w 12663377"/>
              <a:gd name="connsiteY0-112" fmla="*/ 0 h 2376759"/>
              <a:gd name="connsiteX1-113" fmla="*/ 12663377 w 12663377"/>
              <a:gd name="connsiteY1-114" fmla="*/ 0 h 2376759"/>
              <a:gd name="connsiteX2-115" fmla="*/ 12663377 w 12663377"/>
              <a:gd name="connsiteY2-116" fmla="*/ 2009553 h 2376759"/>
              <a:gd name="connsiteX3-117" fmla="*/ 8357191 w 12663377"/>
              <a:gd name="connsiteY3-118" fmla="*/ 1977656 h 2376759"/>
              <a:gd name="connsiteX4-119" fmla="*/ 2923953 w 12663377"/>
              <a:gd name="connsiteY4-120" fmla="*/ 2030819 h 2376759"/>
              <a:gd name="connsiteX5-121" fmla="*/ 0 w 12663377"/>
              <a:gd name="connsiteY5-122" fmla="*/ 2009553 h 2376759"/>
              <a:gd name="connsiteX6-123" fmla="*/ 0 w 12663377"/>
              <a:gd name="connsiteY6-124" fmla="*/ 0 h 2376759"/>
              <a:gd name="connsiteX0-125" fmla="*/ 0 w 12663377"/>
              <a:gd name="connsiteY0-126" fmla="*/ 0 h 2226372"/>
              <a:gd name="connsiteX1-127" fmla="*/ 12663377 w 12663377"/>
              <a:gd name="connsiteY1-128" fmla="*/ 0 h 2226372"/>
              <a:gd name="connsiteX2-129" fmla="*/ 12663377 w 12663377"/>
              <a:gd name="connsiteY2-130" fmla="*/ 2009553 h 2226372"/>
              <a:gd name="connsiteX3-131" fmla="*/ 8442251 w 12663377"/>
              <a:gd name="connsiteY3-132" fmla="*/ 1669312 h 2226372"/>
              <a:gd name="connsiteX4-133" fmla="*/ 2923953 w 12663377"/>
              <a:gd name="connsiteY4-134" fmla="*/ 2030819 h 2226372"/>
              <a:gd name="connsiteX5-135" fmla="*/ 0 w 12663377"/>
              <a:gd name="connsiteY5-136" fmla="*/ 2009553 h 2226372"/>
              <a:gd name="connsiteX6-137" fmla="*/ 0 w 12663377"/>
              <a:gd name="connsiteY6-138" fmla="*/ 0 h 2226372"/>
              <a:gd name="connsiteX0-139" fmla="*/ 0 w 12663377"/>
              <a:gd name="connsiteY0-140" fmla="*/ 0 h 2119202"/>
              <a:gd name="connsiteX1-141" fmla="*/ 12663377 w 12663377"/>
              <a:gd name="connsiteY1-142" fmla="*/ 0 h 2119202"/>
              <a:gd name="connsiteX2-143" fmla="*/ 12663377 w 12663377"/>
              <a:gd name="connsiteY2-144" fmla="*/ 2009553 h 2119202"/>
              <a:gd name="connsiteX3-145" fmla="*/ 9835116 w 12663377"/>
              <a:gd name="connsiteY3-146" fmla="*/ 765544 h 2119202"/>
              <a:gd name="connsiteX4-147" fmla="*/ 2923953 w 12663377"/>
              <a:gd name="connsiteY4-148" fmla="*/ 2030819 h 2119202"/>
              <a:gd name="connsiteX5-149" fmla="*/ 0 w 12663377"/>
              <a:gd name="connsiteY5-150" fmla="*/ 2009553 h 2119202"/>
              <a:gd name="connsiteX6-151" fmla="*/ 0 w 12663377"/>
              <a:gd name="connsiteY6-152" fmla="*/ 0 h 2119202"/>
              <a:gd name="connsiteX0-153" fmla="*/ 0 w 12663377"/>
              <a:gd name="connsiteY0-154" fmla="*/ 0 h 2134144"/>
              <a:gd name="connsiteX1-155" fmla="*/ 12663377 w 12663377"/>
              <a:gd name="connsiteY1-156" fmla="*/ 0 h 2134144"/>
              <a:gd name="connsiteX2-157" fmla="*/ 12663377 w 12663377"/>
              <a:gd name="connsiteY2-158" fmla="*/ 2009553 h 2134144"/>
              <a:gd name="connsiteX3-159" fmla="*/ 8697432 w 12663377"/>
              <a:gd name="connsiteY3-160" fmla="*/ 563526 h 2134144"/>
              <a:gd name="connsiteX4-161" fmla="*/ 2923953 w 12663377"/>
              <a:gd name="connsiteY4-162" fmla="*/ 2030819 h 2134144"/>
              <a:gd name="connsiteX5-163" fmla="*/ 0 w 12663377"/>
              <a:gd name="connsiteY5-164" fmla="*/ 2009553 h 2134144"/>
              <a:gd name="connsiteX6-165" fmla="*/ 0 w 12663377"/>
              <a:gd name="connsiteY6-166" fmla="*/ 0 h 21341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95" y="connsiteY6-96"/>
              </a:cxn>
            </a:cxnLst>
            <a:rect l="l" t="t" r="r" b="b"/>
            <a:pathLst>
              <a:path w="12663377" h="2134144">
                <a:moveTo>
                  <a:pt x="0" y="0"/>
                </a:moveTo>
                <a:lnTo>
                  <a:pt x="12663377" y="0"/>
                </a:lnTo>
                <a:lnTo>
                  <a:pt x="12663377" y="2009553"/>
                </a:lnTo>
                <a:cubicBezTo>
                  <a:pt x="11945679" y="2339162"/>
                  <a:pt x="10827488" y="1236922"/>
                  <a:pt x="8697432" y="563526"/>
                </a:cubicBezTo>
                <a:cubicBezTo>
                  <a:pt x="6567376" y="-109870"/>
                  <a:pt x="4373525" y="1789814"/>
                  <a:pt x="2923953" y="2030819"/>
                </a:cubicBezTo>
                <a:cubicBezTo>
                  <a:pt x="1474381" y="2271824"/>
                  <a:pt x="974651" y="2016642"/>
                  <a:pt x="0" y="20095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330200" sx="102000" sy="102000" algn="ctr" rotWithShape="0">
              <a:prstClr val="black">
                <a:alpha val="19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Heavy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17" name="矩形 4">
            <a:extLst>
              <a:ext uri="{FF2B5EF4-FFF2-40B4-BE49-F238E27FC236}">
                <a16:creationId xmlns:a16="http://schemas.microsoft.com/office/drawing/2014/main" id="{66EF271A-4E8B-3F85-D815-AFC83262D4FE}"/>
              </a:ext>
            </a:extLst>
          </p:cNvPr>
          <p:cNvSpPr/>
          <p:nvPr userDrawn="1"/>
        </p:nvSpPr>
        <p:spPr>
          <a:xfrm>
            <a:off x="-18415" y="-184150"/>
            <a:ext cx="12192000" cy="1781492"/>
          </a:xfrm>
          <a:custGeom>
            <a:avLst/>
            <a:gdLst>
              <a:gd name="connsiteX0" fmla="*/ 0 w 12663377"/>
              <a:gd name="connsiteY0" fmla="*/ 0 h 2009553"/>
              <a:gd name="connsiteX1" fmla="*/ 12663377 w 12663377"/>
              <a:gd name="connsiteY1" fmla="*/ 0 h 2009553"/>
              <a:gd name="connsiteX2" fmla="*/ 12663377 w 12663377"/>
              <a:gd name="connsiteY2" fmla="*/ 2009553 h 2009553"/>
              <a:gd name="connsiteX3" fmla="*/ 0 w 12663377"/>
              <a:gd name="connsiteY3" fmla="*/ 2009553 h 2009553"/>
              <a:gd name="connsiteX4" fmla="*/ 0 w 12663377"/>
              <a:gd name="connsiteY4" fmla="*/ 0 h 2009553"/>
              <a:gd name="connsiteX0-1" fmla="*/ 0 w 12663377"/>
              <a:gd name="connsiteY0-2" fmla="*/ 0 h 2030819"/>
              <a:gd name="connsiteX1-3" fmla="*/ 12663377 w 12663377"/>
              <a:gd name="connsiteY1-4" fmla="*/ 0 h 2030819"/>
              <a:gd name="connsiteX2-5" fmla="*/ 12663377 w 12663377"/>
              <a:gd name="connsiteY2-6" fmla="*/ 2009553 h 2030819"/>
              <a:gd name="connsiteX3-7" fmla="*/ 2923953 w 12663377"/>
              <a:gd name="connsiteY3-8" fmla="*/ 2030819 h 2030819"/>
              <a:gd name="connsiteX4-9" fmla="*/ 0 w 12663377"/>
              <a:gd name="connsiteY4-10" fmla="*/ 2009553 h 2030819"/>
              <a:gd name="connsiteX5" fmla="*/ 0 w 12663377"/>
              <a:gd name="connsiteY5" fmla="*/ 0 h 2030819"/>
              <a:gd name="connsiteX0-11" fmla="*/ 0 w 12663377"/>
              <a:gd name="connsiteY0-12" fmla="*/ 0 h 2030819"/>
              <a:gd name="connsiteX1-13" fmla="*/ 12663377 w 12663377"/>
              <a:gd name="connsiteY1-14" fmla="*/ 0 h 2030819"/>
              <a:gd name="connsiteX2-15" fmla="*/ 12663377 w 12663377"/>
              <a:gd name="connsiteY2-16" fmla="*/ 2009553 h 2030819"/>
              <a:gd name="connsiteX3-17" fmla="*/ 2923953 w 12663377"/>
              <a:gd name="connsiteY3-18" fmla="*/ 2030819 h 2030819"/>
              <a:gd name="connsiteX4-19" fmla="*/ 0 w 12663377"/>
              <a:gd name="connsiteY4-20" fmla="*/ 2009553 h 2030819"/>
              <a:gd name="connsiteX5-21" fmla="*/ 0 w 12663377"/>
              <a:gd name="connsiteY5-22" fmla="*/ 0 h 2030819"/>
              <a:gd name="connsiteX0-23" fmla="*/ 0 w 12663377"/>
              <a:gd name="connsiteY0-24" fmla="*/ 0 h 2030819"/>
              <a:gd name="connsiteX1-25" fmla="*/ 12663377 w 12663377"/>
              <a:gd name="connsiteY1-26" fmla="*/ 0 h 2030819"/>
              <a:gd name="connsiteX2-27" fmla="*/ 12663377 w 12663377"/>
              <a:gd name="connsiteY2-28" fmla="*/ 2009553 h 2030819"/>
              <a:gd name="connsiteX3-29" fmla="*/ 2923953 w 12663377"/>
              <a:gd name="connsiteY3-30" fmla="*/ 2030819 h 2030819"/>
              <a:gd name="connsiteX4-31" fmla="*/ 0 w 12663377"/>
              <a:gd name="connsiteY4-32" fmla="*/ 2009553 h 2030819"/>
              <a:gd name="connsiteX5-33" fmla="*/ 0 w 12663377"/>
              <a:gd name="connsiteY5-34" fmla="*/ 0 h 2030819"/>
              <a:gd name="connsiteX0-35" fmla="*/ 0 w 12663377"/>
              <a:gd name="connsiteY0-36" fmla="*/ 0 h 2386502"/>
              <a:gd name="connsiteX1-37" fmla="*/ 12663377 w 12663377"/>
              <a:gd name="connsiteY1-38" fmla="*/ 0 h 2386502"/>
              <a:gd name="connsiteX2-39" fmla="*/ 12663377 w 12663377"/>
              <a:gd name="connsiteY2-40" fmla="*/ 2009553 h 2386502"/>
              <a:gd name="connsiteX3-41" fmla="*/ 2923953 w 12663377"/>
              <a:gd name="connsiteY3-42" fmla="*/ 2030819 h 2386502"/>
              <a:gd name="connsiteX4-43" fmla="*/ 0 w 12663377"/>
              <a:gd name="connsiteY4-44" fmla="*/ 2009553 h 2386502"/>
              <a:gd name="connsiteX5-45" fmla="*/ 0 w 12663377"/>
              <a:gd name="connsiteY5-46" fmla="*/ 0 h 2386502"/>
              <a:gd name="connsiteX0-47" fmla="*/ 0 w 12663377"/>
              <a:gd name="connsiteY0-48" fmla="*/ 0 h 2144655"/>
              <a:gd name="connsiteX1-49" fmla="*/ 12663377 w 12663377"/>
              <a:gd name="connsiteY1-50" fmla="*/ 0 h 2144655"/>
              <a:gd name="connsiteX2-51" fmla="*/ 12663377 w 12663377"/>
              <a:gd name="connsiteY2-52" fmla="*/ 2009553 h 2144655"/>
              <a:gd name="connsiteX3-53" fmla="*/ 2923953 w 12663377"/>
              <a:gd name="connsiteY3-54" fmla="*/ 2030819 h 2144655"/>
              <a:gd name="connsiteX4-55" fmla="*/ 0 w 12663377"/>
              <a:gd name="connsiteY4-56" fmla="*/ 2009553 h 2144655"/>
              <a:gd name="connsiteX5-57" fmla="*/ 0 w 12663377"/>
              <a:gd name="connsiteY5-58" fmla="*/ 0 h 2144655"/>
              <a:gd name="connsiteX0-59" fmla="*/ 0 w 12663377"/>
              <a:gd name="connsiteY0-60" fmla="*/ 0 h 2245907"/>
              <a:gd name="connsiteX1-61" fmla="*/ 12663377 w 12663377"/>
              <a:gd name="connsiteY1-62" fmla="*/ 0 h 2245907"/>
              <a:gd name="connsiteX2-63" fmla="*/ 12663377 w 12663377"/>
              <a:gd name="connsiteY2-64" fmla="*/ 2009553 h 2245907"/>
              <a:gd name="connsiteX3-65" fmla="*/ 2923953 w 12663377"/>
              <a:gd name="connsiteY3-66" fmla="*/ 2030819 h 2245907"/>
              <a:gd name="connsiteX4-67" fmla="*/ 0 w 12663377"/>
              <a:gd name="connsiteY4-68" fmla="*/ 2009553 h 2245907"/>
              <a:gd name="connsiteX5-69" fmla="*/ 0 w 12663377"/>
              <a:gd name="connsiteY5-70" fmla="*/ 0 h 2245907"/>
              <a:gd name="connsiteX0-71" fmla="*/ 0 w 12663377"/>
              <a:gd name="connsiteY0-72" fmla="*/ 0 h 2147497"/>
              <a:gd name="connsiteX1-73" fmla="*/ 12663377 w 12663377"/>
              <a:gd name="connsiteY1-74" fmla="*/ 0 h 2147497"/>
              <a:gd name="connsiteX2-75" fmla="*/ 12663377 w 12663377"/>
              <a:gd name="connsiteY2-76" fmla="*/ 2009553 h 2147497"/>
              <a:gd name="connsiteX3-77" fmla="*/ 8357191 w 12663377"/>
              <a:gd name="connsiteY3-78" fmla="*/ 1977656 h 2147497"/>
              <a:gd name="connsiteX4-79" fmla="*/ 2923953 w 12663377"/>
              <a:gd name="connsiteY4-80" fmla="*/ 2030819 h 2147497"/>
              <a:gd name="connsiteX5-81" fmla="*/ 0 w 12663377"/>
              <a:gd name="connsiteY5-82" fmla="*/ 2009553 h 2147497"/>
              <a:gd name="connsiteX6" fmla="*/ 0 w 12663377"/>
              <a:gd name="connsiteY6" fmla="*/ 0 h 2147497"/>
              <a:gd name="connsiteX0-83" fmla="*/ 0 w 12663377"/>
              <a:gd name="connsiteY0-84" fmla="*/ 0 h 2144700"/>
              <a:gd name="connsiteX1-85" fmla="*/ 12663377 w 12663377"/>
              <a:gd name="connsiteY1-86" fmla="*/ 0 h 2144700"/>
              <a:gd name="connsiteX2-87" fmla="*/ 12663377 w 12663377"/>
              <a:gd name="connsiteY2-88" fmla="*/ 2009553 h 2144700"/>
              <a:gd name="connsiteX3-89" fmla="*/ 8357191 w 12663377"/>
              <a:gd name="connsiteY3-90" fmla="*/ 1977656 h 2144700"/>
              <a:gd name="connsiteX4-91" fmla="*/ 2923953 w 12663377"/>
              <a:gd name="connsiteY4-92" fmla="*/ 2030819 h 2144700"/>
              <a:gd name="connsiteX5-93" fmla="*/ 0 w 12663377"/>
              <a:gd name="connsiteY5-94" fmla="*/ 2009553 h 2144700"/>
              <a:gd name="connsiteX6-95" fmla="*/ 0 w 12663377"/>
              <a:gd name="connsiteY6-96" fmla="*/ 0 h 2144700"/>
              <a:gd name="connsiteX0-97" fmla="*/ 0 w 12663377"/>
              <a:gd name="connsiteY0-98" fmla="*/ 0 h 2298860"/>
              <a:gd name="connsiteX1-99" fmla="*/ 12663377 w 12663377"/>
              <a:gd name="connsiteY1-100" fmla="*/ 0 h 2298860"/>
              <a:gd name="connsiteX2-101" fmla="*/ 12663377 w 12663377"/>
              <a:gd name="connsiteY2-102" fmla="*/ 2009553 h 2298860"/>
              <a:gd name="connsiteX3-103" fmla="*/ 8357191 w 12663377"/>
              <a:gd name="connsiteY3-104" fmla="*/ 1977656 h 2298860"/>
              <a:gd name="connsiteX4-105" fmla="*/ 2923953 w 12663377"/>
              <a:gd name="connsiteY4-106" fmla="*/ 2030819 h 2298860"/>
              <a:gd name="connsiteX5-107" fmla="*/ 0 w 12663377"/>
              <a:gd name="connsiteY5-108" fmla="*/ 2009553 h 2298860"/>
              <a:gd name="connsiteX6-109" fmla="*/ 0 w 12663377"/>
              <a:gd name="connsiteY6-110" fmla="*/ 0 h 2298860"/>
              <a:gd name="connsiteX0-111" fmla="*/ 0 w 12663377"/>
              <a:gd name="connsiteY0-112" fmla="*/ 0 h 2376759"/>
              <a:gd name="connsiteX1-113" fmla="*/ 12663377 w 12663377"/>
              <a:gd name="connsiteY1-114" fmla="*/ 0 h 2376759"/>
              <a:gd name="connsiteX2-115" fmla="*/ 12663377 w 12663377"/>
              <a:gd name="connsiteY2-116" fmla="*/ 2009553 h 2376759"/>
              <a:gd name="connsiteX3-117" fmla="*/ 8357191 w 12663377"/>
              <a:gd name="connsiteY3-118" fmla="*/ 1977656 h 2376759"/>
              <a:gd name="connsiteX4-119" fmla="*/ 2923953 w 12663377"/>
              <a:gd name="connsiteY4-120" fmla="*/ 2030819 h 2376759"/>
              <a:gd name="connsiteX5-121" fmla="*/ 0 w 12663377"/>
              <a:gd name="connsiteY5-122" fmla="*/ 2009553 h 2376759"/>
              <a:gd name="connsiteX6-123" fmla="*/ 0 w 12663377"/>
              <a:gd name="connsiteY6-124" fmla="*/ 0 h 2376759"/>
              <a:gd name="connsiteX0-125" fmla="*/ 0 w 12663377"/>
              <a:gd name="connsiteY0-126" fmla="*/ 0 h 2226372"/>
              <a:gd name="connsiteX1-127" fmla="*/ 12663377 w 12663377"/>
              <a:gd name="connsiteY1-128" fmla="*/ 0 h 2226372"/>
              <a:gd name="connsiteX2-129" fmla="*/ 12663377 w 12663377"/>
              <a:gd name="connsiteY2-130" fmla="*/ 2009553 h 2226372"/>
              <a:gd name="connsiteX3-131" fmla="*/ 8442251 w 12663377"/>
              <a:gd name="connsiteY3-132" fmla="*/ 1669312 h 2226372"/>
              <a:gd name="connsiteX4-133" fmla="*/ 2923953 w 12663377"/>
              <a:gd name="connsiteY4-134" fmla="*/ 2030819 h 2226372"/>
              <a:gd name="connsiteX5-135" fmla="*/ 0 w 12663377"/>
              <a:gd name="connsiteY5-136" fmla="*/ 2009553 h 2226372"/>
              <a:gd name="connsiteX6-137" fmla="*/ 0 w 12663377"/>
              <a:gd name="connsiteY6-138" fmla="*/ 0 h 2226372"/>
              <a:gd name="connsiteX0-139" fmla="*/ 0 w 12663377"/>
              <a:gd name="connsiteY0-140" fmla="*/ 0 h 2119202"/>
              <a:gd name="connsiteX1-141" fmla="*/ 12663377 w 12663377"/>
              <a:gd name="connsiteY1-142" fmla="*/ 0 h 2119202"/>
              <a:gd name="connsiteX2-143" fmla="*/ 12663377 w 12663377"/>
              <a:gd name="connsiteY2-144" fmla="*/ 2009553 h 2119202"/>
              <a:gd name="connsiteX3-145" fmla="*/ 9835116 w 12663377"/>
              <a:gd name="connsiteY3-146" fmla="*/ 765544 h 2119202"/>
              <a:gd name="connsiteX4-147" fmla="*/ 2923953 w 12663377"/>
              <a:gd name="connsiteY4-148" fmla="*/ 2030819 h 2119202"/>
              <a:gd name="connsiteX5-149" fmla="*/ 0 w 12663377"/>
              <a:gd name="connsiteY5-150" fmla="*/ 2009553 h 2119202"/>
              <a:gd name="connsiteX6-151" fmla="*/ 0 w 12663377"/>
              <a:gd name="connsiteY6-152" fmla="*/ 0 h 2119202"/>
              <a:gd name="connsiteX0-153" fmla="*/ 0 w 12663377"/>
              <a:gd name="connsiteY0-154" fmla="*/ 0 h 2134144"/>
              <a:gd name="connsiteX1-155" fmla="*/ 12663377 w 12663377"/>
              <a:gd name="connsiteY1-156" fmla="*/ 0 h 2134144"/>
              <a:gd name="connsiteX2-157" fmla="*/ 12663377 w 12663377"/>
              <a:gd name="connsiteY2-158" fmla="*/ 2009553 h 2134144"/>
              <a:gd name="connsiteX3-159" fmla="*/ 8697432 w 12663377"/>
              <a:gd name="connsiteY3-160" fmla="*/ 563526 h 2134144"/>
              <a:gd name="connsiteX4-161" fmla="*/ 2923953 w 12663377"/>
              <a:gd name="connsiteY4-162" fmla="*/ 2030819 h 2134144"/>
              <a:gd name="connsiteX5-163" fmla="*/ 0 w 12663377"/>
              <a:gd name="connsiteY5-164" fmla="*/ 2009553 h 2134144"/>
              <a:gd name="connsiteX6-165" fmla="*/ 0 w 12663377"/>
              <a:gd name="connsiteY6-166" fmla="*/ 0 h 21341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95" y="connsiteY6-96"/>
              </a:cxn>
            </a:cxnLst>
            <a:rect l="l" t="t" r="r" b="b"/>
            <a:pathLst>
              <a:path w="12663377" h="2134144">
                <a:moveTo>
                  <a:pt x="0" y="0"/>
                </a:moveTo>
                <a:lnTo>
                  <a:pt x="12663377" y="0"/>
                </a:lnTo>
                <a:lnTo>
                  <a:pt x="12663377" y="2009553"/>
                </a:lnTo>
                <a:cubicBezTo>
                  <a:pt x="11945679" y="2339162"/>
                  <a:pt x="10827488" y="1236922"/>
                  <a:pt x="8697432" y="563526"/>
                </a:cubicBezTo>
                <a:cubicBezTo>
                  <a:pt x="6567376" y="-109870"/>
                  <a:pt x="4373525" y="1789814"/>
                  <a:pt x="2923953" y="2030819"/>
                </a:cubicBezTo>
                <a:cubicBezTo>
                  <a:pt x="1474381" y="2271824"/>
                  <a:pt x="974651" y="2016642"/>
                  <a:pt x="0" y="20095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330200" dist="38100" dir="8100000" algn="tr" rotWithShape="0">
              <a:prstClr val="black">
                <a:alpha val="19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Heavy"/>
              <a:ea typeface="思源黑体 CN Heavy" panose="020B0A00000000000000" pitchFamily="34" charset="-122"/>
              <a:cs typeface="+mn-cs"/>
            </a:endParaRPr>
          </a:p>
        </p:txBody>
      </p:sp>
      <p:cxnSp>
        <p:nvCxnSpPr>
          <p:cNvPr id="12" name="直接连接符 29">
            <a:extLst>
              <a:ext uri="{FF2B5EF4-FFF2-40B4-BE49-F238E27FC236}">
                <a16:creationId xmlns:a16="http://schemas.microsoft.com/office/drawing/2014/main" id="{233E9B87-5446-4DAF-B9F9-9A15D6D93E07}"/>
              </a:ext>
            </a:extLst>
          </p:cNvPr>
          <p:cNvCxnSpPr/>
          <p:nvPr userDrawn="1"/>
        </p:nvCxnSpPr>
        <p:spPr>
          <a:xfrm flipV="1">
            <a:off x="4867241" y="2730500"/>
            <a:ext cx="0" cy="1092200"/>
          </a:xfrm>
          <a:prstGeom prst="line">
            <a:avLst/>
          </a:prstGeom>
          <a:solidFill>
            <a:srgbClr val="C00000"/>
          </a:solidFill>
          <a:ln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7B27BDA1-FFB9-41CC-A514-8FC32442ED61}"/>
              </a:ext>
            </a:extLst>
          </p:cNvPr>
          <p:cNvSpPr/>
          <p:nvPr userDrawn="1"/>
        </p:nvSpPr>
        <p:spPr>
          <a:xfrm rot="18732271">
            <a:off x="3272821" y="2316175"/>
            <a:ext cx="1256534" cy="125653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63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183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97FD8F4-8DFE-41EE-BB16-726556B49F5B}"/>
              </a:ext>
            </a:extLst>
          </p:cNvPr>
          <p:cNvSpPr/>
          <p:nvPr userDrawn="1"/>
        </p:nvSpPr>
        <p:spPr>
          <a:xfrm>
            <a:off x="-5715" y="-184150"/>
            <a:ext cx="12192000" cy="7042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矩形 4">
            <a:extLst>
              <a:ext uri="{FF2B5EF4-FFF2-40B4-BE49-F238E27FC236}">
                <a16:creationId xmlns:a16="http://schemas.microsoft.com/office/drawing/2014/main" id="{D4DF5153-66DF-5037-B3AB-D1CBA78E54F0}"/>
              </a:ext>
            </a:extLst>
          </p:cNvPr>
          <p:cNvSpPr/>
          <p:nvPr userDrawn="1"/>
        </p:nvSpPr>
        <p:spPr>
          <a:xfrm flipH="1" flipV="1">
            <a:off x="0" y="4723856"/>
            <a:ext cx="12192000" cy="2134144"/>
          </a:xfrm>
          <a:custGeom>
            <a:avLst/>
            <a:gdLst>
              <a:gd name="connsiteX0" fmla="*/ 0 w 12663377"/>
              <a:gd name="connsiteY0" fmla="*/ 0 h 2009553"/>
              <a:gd name="connsiteX1" fmla="*/ 12663377 w 12663377"/>
              <a:gd name="connsiteY1" fmla="*/ 0 h 2009553"/>
              <a:gd name="connsiteX2" fmla="*/ 12663377 w 12663377"/>
              <a:gd name="connsiteY2" fmla="*/ 2009553 h 2009553"/>
              <a:gd name="connsiteX3" fmla="*/ 0 w 12663377"/>
              <a:gd name="connsiteY3" fmla="*/ 2009553 h 2009553"/>
              <a:gd name="connsiteX4" fmla="*/ 0 w 12663377"/>
              <a:gd name="connsiteY4" fmla="*/ 0 h 2009553"/>
              <a:gd name="connsiteX0-1" fmla="*/ 0 w 12663377"/>
              <a:gd name="connsiteY0-2" fmla="*/ 0 h 2030819"/>
              <a:gd name="connsiteX1-3" fmla="*/ 12663377 w 12663377"/>
              <a:gd name="connsiteY1-4" fmla="*/ 0 h 2030819"/>
              <a:gd name="connsiteX2-5" fmla="*/ 12663377 w 12663377"/>
              <a:gd name="connsiteY2-6" fmla="*/ 2009553 h 2030819"/>
              <a:gd name="connsiteX3-7" fmla="*/ 2923953 w 12663377"/>
              <a:gd name="connsiteY3-8" fmla="*/ 2030819 h 2030819"/>
              <a:gd name="connsiteX4-9" fmla="*/ 0 w 12663377"/>
              <a:gd name="connsiteY4-10" fmla="*/ 2009553 h 2030819"/>
              <a:gd name="connsiteX5" fmla="*/ 0 w 12663377"/>
              <a:gd name="connsiteY5" fmla="*/ 0 h 2030819"/>
              <a:gd name="connsiteX0-11" fmla="*/ 0 w 12663377"/>
              <a:gd name="connsiteY0-12" fmla="*/ 0 h 2030819"/>
              <a:gd name="connsiteX1-13" fmla="*/ 12663377 w 12663377"/>
              <a:gd name="connsiteY1-14" fmla="*/ 0 h 2030819"/>
              <a:gd name="connsiteX2-15" fmla="*/ 12663377 w 12663377"/>
              <a:gd name="connsiteY2-16" fmla="*/ 2009553 h 2030819"/>
              <a:gd name="connsiteX3-17" fmla="*/ 2923953 w 12663377"/>
              <a:gd name="connsiteY3-18" fmla="*/ 2030819 h 2030819"/>
              <a:gd name="connsiteX4-19" fmla="*/ 0 w 12663377"/>
              <a:gd name="connsiteY4-20" fmla="*/ 2009553 h 2030819"/>
              <a:gd name="connsiteX5-21" fmla="*/ 0 w 12663377"/>
              <a:gd name="connsiteY5-22" fmla="*/ 0 h 2030819"/>
              <a:gd name="connsiteX0-23" fmla="*/ 0 w 12663377"/>
              <a:gd name="connsiteY0-24" fmla="*/ 0 h 2030819"/>
              <a:gd name="connsiteX1-25" fmla="*/ 12663377 w 12663377"/>
              <a:gd name="connsiteY1-26" fmla="*/ 0 h 2030819"/>
              <a:gd name="connsiteX2-27" fmla="*/ 12663377 w 12663377"/>
              <a:gd name="connsiteY2-28" fmla="*/ 2009553 h 2030819"/>
              <a:gd name="connsiteX3-29" fmla="*/ 2923953 w 12663377"/>
              <a:gd name="connsiteY3-30" fmla="*/ 2030819 h 2030819"/>
              <a:gd name="connsiteX4-31" fmla="*/ 0 w 12663377"/>
              <a:gd name="connsiteY4-32" fmla="*/ 2009553 h 2030819"/>
              <a:gd name="connsiteX5-33" fmla="*/ 0 w 12663377"/>
              <a:gd name="connsiteY5-34" fmla="*/ 0 h 2030819"/>
              <a:gd name="connsiteX0-35" fmla="*/ 0 w 12663377"/>
              <a:gd name="connsiteY0-36" fmla="*/ 0 h 2386502"/>
              <a:gd name="connsiteX1-37" fmla="*/ 12663377 w 12663377"/>
              <a:gd name="connsiteY1-38" fmla="*/ 0 h 2386502"/>
              <a:gd name="connsiteX2-39" fmla="*/ 12663377 w 12663377"/>
              <a:gd name="connsiteY2-40" fmla="*/ 2009553 h 2386502"/>
              <a:gd name="connsiteX3-41" fmla="*/ 2923953 w 12663377"/>
              <a:gd name="connsiteY3-42" fmla="*/ 2030819 h 2386502"/>
              <a:gd name="connsiteX4-43" fmla="*/ 0 w 12663377"/>
              <a:gd name="connsiteY4-44" fmla="*/ 2009553 h 2386502"/>
              <a:gd name="connsiteX5-45" fmla="*/ 0 w 12663377"/>
              <a:gd name="connsiteY5-46" fmla="*/ 0 h 2386502"/>
              <a:gd name="connsiteX0-47" fmla="*/ 0 w 12663377"/>
              <a:gd name="connsiteY0-48" fmla="*/ 0 h 2144655"/>
              <a:gd name="connsiteX1-49" fmla="*/ 12663377 w 12663377"/>
              <a:gd name="connsiteY1-50" fmla="*/ 0 h 2144655"/>
              <a:gd name="connsiteX2-51" fmla="*/ 12663377 w 12663377"/>
              <a:gd name="connsiteY2-52" fmla="*/ 2009553 h 2144655"/>
              <a:gd name="connsiteX3-53" fmla="*/ 2923953 w 12663377"/>
              <a:gd name="connsiteY3-54" fmla="*/ 2030819 h 2144655"/>
              <a:gd name="connsiteX4-55" fmla="*/ 0 w 12663377"/>
              <a:gd name="connsiteY4-56" fmla="*/ 2009553 h 2144655"/>
              <a:gd name="connsiteX5-57" fmla="*/ 0 w 12663377"/>
              <a:gd name="connsiteY5-58" fmla="*/ 0 h 2144655"/>
              <a:gd name="connsiteX0-59" fmla="*/ 0 w 12663377"/>
              <a:gd name="connsiteY0-60" fmla="*/ 0 h 2245907"/>
              <a:gd name="connsiteX1-61" fmla="*/ 12663377 w 12663377"/>
              <a:gd name="connsiteY1-62" fmla="*/ 0 h 2245907"/>
              <a:gd name="connsiteX2-63" fmla="*/ 12663377 w 12663377"/>
              <a:gd name="connsiteY2-64" fmla="*/ 2009553 h 2245907"/>
              <a:gd name="connsiteX3-65" fmla="*/ 2923953 w 12663377"/>
              <a:gd name="connsiteY3-66" fmla="*/ 2030819 h 2245907"/>
              <a:gd name="connsiteX4-67" fmla="*/ 0 w 12663377"/>
              <a:gd name="connsiteY4-68" fmla="*/ 2009553 h 2245907"/>
              <a:gd name="connsiteX5-69" fmla="*/ 0 w 12663377"/>
              <a:gd name="connsiteY5-70" fmla="*/ 0 h 2245907"/>
              <a:gd name="connsiteX0-71" fmla="*/ 0 w 12663377"/>
              <a:gd name="connsiteY0-72" fmla="*/ 0 h 2147497"/>
              <a:gd name="connsiteX1-73" fmla="*/ 12663377 w 12663377"/>
              <a:gd name="connsiteY1-74" fmla="*/ 0 h 2147497"/>
              <a:gd name="connsiteX2-75" fmla="*/ 12663377 w 12663377"/>
              <a:gd name="connsiteY2-76" fmla="*/ 2009553 h 2147497"/>
              <a:gd name="connsiteX3-77" fmla="*/ 8357191 w 12663377"/>
              <a:gd name="connsiteY3-78" fmla="*/ 1977656 h 2147497"/>
              <a:gd name="connsiteX4-79" fmla="*/ 2923953 w 12663377"/>
              <a:gd name="connsiteY4-80" fmla="*/ 2030819 h 2147497"/>
              <a:gd name="connsiteX5-81" fmla="*/ 0 w 12663377"/>
              <a:gd name="connsiteY5-82" fmla="*/ 2009553 h 2147497"/>
              <a:gd name="connsiteX6" fmla="*/ 0 w 12663377"/>
              <a:gd name="connsiteY6" fmla="*/ 0 h 2147497"/>
              <a:gd name="connsiteX0-83" fmla="*/ 0 w 12663377"/>
              <a:gd name="connsiteY0-84" fmla="*/ 0 h 2144700"/>
              <a:gd name="connsiteX1-85" fmla="*/ 12663377 w 12663377"/>
              <a:gd name="connsiteY1-86" fmla="*/ 0 h 2144700"/>
              <a:gd name="connsiteX2-87" fmla="*/ 12663377 w 12663377"/>
              <a:gd name="connsiteY2-88" fmla="*/ 2009553 h 2144700"/>
              <a:gd name="connsiteX3-89" fmla="*/ 8357191 w 12663377"/>
              <a:gd name="connsiteY3-90" fmla="*/ 1977656 h 2144700"/>
              <a:gd name="connsiteX4-91" fmla="*/ 2923953 w 12663377"/>
              <a:gd name="connsiteY4-92" fmla="*/ 2030819 h 2144700"/>
              <a:gd name="connsiteX5-93" fmla="*/ 0 w 12663377"/>
              <a:gd name="connsiteY5-94" fmla="*/ 2009553 h 2144700"/>
              <a:gd name="connsiteX6-95" fmla="*/ 0 w 12663377"/>
              <a:gd name="connsiteY6-96" fmla="*/ 0 h 2144700"/>
              <a:gd name="connsiteX0-97" fmla="*/ 0 w 12663377"/>
              <a:gd name="connsiteY0-98" fmla="*/ 0 h 2298860"/>
              <a:gd name="connsiteX1-99" fmla="*/ 12663377 w 12663377"/>
              <a:gd name="connsiteY1-100" fmla="*/ 0 h 2298860"/>
              <a:gd name="connsiteX2-101" fmla="*/ 12663377 w 12663377"/>
              <a:gd name="connsiteY2-102" fmla="*/ 2009553 h 2298860"/>
              <a:gd name="connsiteX3-103" fmla="*/ 8357191 w 12663377"/>
              <a:gd name="connsiteY3-104" fmla="*/ 1977656 h 2298860"/>
              <a:gd name="connsiteX4-105" fmla="*/ 2923953 w 12663377"/>
              <a:gd name="connsiteY4-106" fmla="*/ 2030819 h 2298860"/>
              <a:gd name="connsiteX5-107" fmla="*/ 0 w 12663377"/>
              <a:gd name="connsiteY5-108" fmla="*/ 2009553 h 2298860"/>
              <a:gd name="connsiteX6-109" fmla="*/ 0 w 12663377"/>
              <a:gd name="connsiteY6-110" fmla="*/ 0 h 2298860"/>
              <a:gd name="connsiteX0-111" fmla="*/ 0 w 12663377"/>
              <a:gd name="connsiteY0-112" fmla="*/ 0 h 2376759"/>
              <a:gd name="connsiteX1-113" fmla="*/ 12663377 w 12663377"/>
              <a:gd name="connsiteY1-114" fmla="*/ 0 h 2376759"/>
              <a:gd name="connsiteX2-115" fmla="*/ 12663377 w 12663377"/>
              <a:gd name="connsiteY2-116" fmla="*/ 2009553 h 2376759"/>
              <a:gd name="connsiteX3-117" fmla="*/ 8357191 w 12663377"/>
              <a:gd name="connsiteY3-118" fmla="*/ 1977656 h 2376759"/>
              <a:gd name="connsiteX4-119" fmla="*/ 2923953 w 12663377"/>
              <a:gd name="connsiteY4-120" fmla="*/ 2030819 h 2376759"/>
              <a:gd name="connsiteX5-121" fmla="*/ 0 w 12663377"/>
              <a:gd name="connsiteY5-122" fmla="*/ 2009553 h 2376759"/>
              <a:gd name="connsiteX6-123" fmla="*/ 0 w 12663377"/>
              <a:gd name="connsiteY6-124" fmla="*/ 0 h 2376759"/>
              <a:gd name="connsiteX0-125" fmla="*/ 0 w 12663377"/>
              <a:gd name="connsiteY0-126" fmla="*/ 0 h 2226372"/>
              <a:gd name="connsiteX1-127" fmla="*/ 12663377 w 12663377"/>
              <a:gd name="connsiteY1-128" fmla="*/ 0 h 2226372"/>
              <a:gd name="connsiteX2-129" fmla="*/ 12663377 w 12663377"/>
              <a:gd name="connsiteY2-130" fmla="*/ 2009553 h 2226372"/>
              <a:gd name="connsiteX3-131" fmla="*/ 8442251 w 12663377"/>
              <a:gd name="connsiteY3-132" fmla="*/ 1669312 h 2226372"/>
              <a:gd name="connsiteX4-133" fmla="*/ 2923953 w 12663377"/>
              <a:gd name="connsiteY4-134" fmla="*/ 2030819 h 2226372"/>
              <a:gd name="connsiteX5-135" fmla="*/ 0 w 12663377"/>
              <a:gd name="connsiteY5-136" fmla="*/ 2009553 h 2226372"/>
              <a:gd name="connsiteX6-137" fmla="*/ 0 w 12663377"/>
              <a:gd name="connsiteY6-138" fmla="*/ 0 h 2226372"/>
              <a:gd name="connsiteX0-139" fmla="*/ 0 w 12663377"/>
              <a:gd name="connsiteY0-140" fmla="*/ 0 h 2119202"/>
              <a:gd name="connsiteX1-141" fmla="*/ 12663377 w 12663377"/>
              <a:gd name="connsiteY1-142" fmla="*/ 0 h 2119202"/>
              <a:gd name="connsiteX2-143" fmla="*/ 12663377 w 12663377"/>
              <a:gd name="connsiteY2-144" fmla="*/ 2009553 h 2119202"/>
              <a:gd name="connsiteX3-145" fmla="*/ 9835116 w 12663377"/>
              <a:gd name="connsiteY3-146" fmla="*/ 765544 h 2119202"/>
              <a:gd name="connsiteX4-147" fmla="*/ 2923953 w 12663377"/>
              <a:gd name="connsiteY4-148" fmla="*/ 2030819 h 2119202"/>
              <a:gd name="connsiteX5-149" fmla="*/ 0 w 12663377"/>
              <a:gd name="connsiteY5-150" fmla="*/ 2009553 h 2119202"/>
              <a:gd name="connsiteX6-151" fmla="*/ 0 w 12663377"/>
              <a:gd name="connsiteY6-152" fmla="*/ 0 h 2119202"/>
              <a:gd name="connsiteX0-153" fmla="*/ 0 w 12663377"/>
              <a:gd name="connsiteY0-154" fmla="*/ 0 h 2134144"/>
              <a:gd name="connsiteX1-155" fmla="*/ 12663377 w 12663377"/>
              <a:gd name="connsiteY1-156" fmla="*/ 0 h 2134144"/>
              <a:gd name="connsiteX2-157" fmla="*/ 12663377 w 12663377"/>
              <a:gd name="connsiteY2-158" fmla="*/ 2009553 h 2134144"/>
              <a:gd name="connsiteX3-159" fmla="*/ 8697432 w 12663377"/>
              <a:gd name="connsiteY3-160" fmla="*/ 563526 h 2134144"/>
              <a:gd name="connsiteX4-161" fmla="*/ 2923953 w 12663377"/>
              <a:gd name="connsiteY4-162" fmla="*/ 2030819 h 2134144"/>
              <a:gd name="connsiteX5-163" fmla="*/ 0 w 12663377"/>
              <a:gd name="connsiteY5-164" fmla="*/ 2009553 h 2134144"/>
              <a:gd name="connsiteX6-165" fmla="*/ 0 w 12663377"/>
              <a:gd name="connsiteY6-166" fmla="*/ 0 h 21341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95" y="connsiteY6-96"/>
              </a:cxn>
            </a:cxnLst>
            <a:rect l="l" t="t" r="r" b="b"/>
            <a:pathLst>
              <a:path w="12663377" h="2134144">
                <a:moveTo>
                  <a:pt x="0" y="0"/>
                </a:moveTo>
                <a:lnTo>
                  <a:pt x="12663377" y="0"/>
                </a:lnTo>
                <a:lnTo>
                  <a:pt x="12663377" y="2009553"/>
                </a:lnTo>
                <a:cubicBezTo>
                  <a:pt x="11945679" y="2339162"/>
                  <a:pt x="10827488" y="1236922"/>
                  <a:pt x="8697432" y="563526"/>
                </a:cubicBezTo>
                <a:cubicBezTo>
                  <a:pt x="6567376" y="-109870"/>
                  <a:pt x="4373525" y="1789814"/>
                  <a:pt x="2923953" y="2030819"/>
                </a:cubicBezTo>
                <a:cubicBezTo>
                  <a:pt x="1474381" y="2271824"/>
                  <a:pt x="974651" y="2016642"/>
                  <a:pt x="0" y="20095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330200" sx="102000" sy="102000" algn="ctr" rotWithShape="0">
              <a:prstClr val="black">
                <a:alpha val="19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Heavy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13" name="矩形 4">
            <a:extLst>
              <a:ext uri="{FF2B5EF4-FFF2-40B4-BE49-F238E27FC236}">
                <a16:creationId xmlns:a16="http://schemas.microsoft.com/office/drawing/2014/main" id="{B0487718-A4CA-2975-8D74-469B3711A9D5}"/>
              </a:ext>
            </a:extLst>
          </p:cNvPr>
          <p:cNvSpPr/>
          <p:nvPr userDrawn="1"/>
        </p:nvSpPr>
        <p:spPr>
          <a:xfrm>
            <a:off x="-18415" y="-184150"/>
            <a:ext cx="12192000" cy="1781492"/>
          </a:xfrm>
          <a:custGeom>
            <a:avLst/>
            <a:gdLst>
              <a:gd name="connsiteX0" fmla="*/ 0 w 12663377"/>
              <a:gd name="connsiteY0" fmla="*/ 0 h 2009553"/>
              <a:gd name="connsiteX1" fmla="*/ 12663377 w 12663377"/>
              <a:gd name="connsiteY1" fmla="*/ 0 h 2009553"/>
              <a:gd name="connsiteX2" fmla="*/ 12663377 w 12663377"/>
              <a:gd name="connsiteY2" fmla="*/ 2009553 h 2009553"/>
              <a:gd name="connsiteX3" fmla="*/ 0 w 12663377"/>
              <a:gd name="connsiteY3" fmla="*/ 2009553 h 2009553"/>
              <a:gd name="connsiteX4" fmla="*/ 0 w 12663377"/>
              <a:gd name="connsiteY4" fmla="*/ 0 h 2009553"/>
              <a:gd name="connsiteX0-1" fmla="*/ 0 w 12663377"/>
              <a:gd name="connsiteY0-2" fmla="*/ 0 h 2030819"/>
              <a:gd name="connsiteX1-3" fmla="*/ 12663377 w 12663377"/>
              <a:gd name="connsiteY1-4" fmla="*/ 0 h 2030819"/>
              <a:gd name="connsiteX2-5" fmla="*/ 12663377 w 12663377"/>
              <a:gd name="connsiteY2-6" fmla="*/ 2009553 h 2030819"/>
              <a:gd name="connsiteX3-7" fmla="*/ 2923953 w 12663377"/>
              <a:gd name="connsiteY3-8" fmla="*/ 2030819 h 2030819"/>
              <a:gd name="connsiteX4-9" fmla="*/ 0 w 12663377"/>
              <a:gd name="connsiteY4-10" fmla="*/ 2009553 h 2030819"/>
              <a:gd name="connsiteX5" fmla="*/ 0 w 12663377"/>
              <a:gd name="connsiteY5" fmla="*/ 0 h 2030819"/>
              <a:gd name="connsiteX0-11" fmla="*/ 0 w 12663377"/>
              <a:gd name="connsiteY0-12" fmla="*/ 0 h 2030819"/>
              <a:gd name="connsiteX1-13" fmla="*/ 12663377 w 12663377"/>
              <a:gd name="connsiteY1-14" fmla="*/ 0 h 2030819"/>
              <a:gd name="connsiteX2-15" fmla="*/ 12663377 w 12663377"/>
              <a:gd name="connsiteY2-16" fmla="*/ 2009553 h 2030819"/>
              <a:gd name="connsiteX3-17" fmla="*/ 2923953 w 12663377"/>
              <a:gd name="connsiteY3-18" fmla="*/ 2030819 h 2030819"/>
              <a:gd name="connsiteX4-19" fmla="*/ 0 w 12663377"/>
              <a:gd name="connsiteY4-20" fmla="*/ 2009553 h 2030819"/>
              <a:gd name="connsiteX5-21" fmla="*/ 0 w 12663377"/>
              <a:gd name="connsiteY5-22" fmla="*/ 0 h 2030819"/>
              <a:gd name="connsiteX0-23" fmla="*/ 0 w 12663377"/>
              <a:gd name="connsiteY0-24" fmla="*/ 0 h 2030819"/>
              <a:gd name="connsiteX1-25" fmla="*/ 12663377 w 12663377"/>
              <a:gd name="connsiteY1-26" fmla="*/ 0 h 2030819"/>
              <a:gd name="connsiteX2-27" fmla="*/ 12663377 w 12663377"/>
              <a:gd name="connsiteY2-28" fmla="*/ 2009553 h 2030819"/>
              <a:gd name="connsiteX3-29" fmla="*/ 2923953 w 12663377"/>
              <a:gd name="connsiteY3-30" fmla="*/ 2030819 h 2030819"/>
              <a:gd name="connsiteX4-31" fmla="*/ 0 w 12663377"/>
              <a:gd name="connsiteY4-32" fmla="*/ 2009553 h 2030819"/>
              <a:gd name="connsiteX5-33" fmla="*/ 0 w 12663377"/>
              <a:gd name="connsiteY5-34" fmla="*/ 0 h 2030819"/>
              <a:gd name="connsiteX0-35" fmla="*/ 0 w 12663377"/>
              <a:gd name="connsiteY0-36" fmla="*/ 0 h 2386502"/>
              <a:gd name="connsiteX1-37" fmla="*/ 12663377 w 12663377"/>
              <a:gd name="connsiteY1-38" fmla="*/ 0 h 2386502"/>
              <a:gd name="connsiteX2-39" fmla="*/ 12663377 w 12663377"/>
              <a:gd name="connsiteY2-40" fmla="*/ 2009553 h 2386502"/>
              <a:gd name="connsiteX3-41" fmla="*/ 2923953 w 12663377"/>
              <a:gd name="connsiteY3-42" fmla="*/ 2030819 h 2386502"/>
              <a:gd name="connsiteX4-43" fmla="*/ 0 w 12663377"/>
              <a:gd name="connsiteY4-44" fmla="*/ 2009553 h 2386502"/>
              <a:gd name="connsiteX5-45" fmla="*/ 0 w 12663377"/>
              <a:gd name="connsiteY5-46" fmla="*/ 0 h 2386502"/>
              <a:gd name="connsiteX0-47" fmla="*/ 0 w 12663377"/>
              <a:gd name="connsiteY0-48" fmla="*/ 0 h 2144655"/>
              <a:gd name="connsiteX1-49" fmla="*/ 12663377 w 12663377"/>
              <a:gd name="connsiteY1-50" fmla="*/ 0 h 2144655"/>
              <a:gd name="connsiteX2-51" fmla="*/ 12663377 w 12663377"/>
              <a:gd name="connsiteY2-52" fmla="*/ 2009553 h 2144655"/>
              <a:gd name="connsiteX3-53" fmla="*/ 2923953 w 12663377"/>
              <a:gd name="connsiteY3-54" fmla="*/ 2030819 h 2144655"/>
              <a:gd name="connsiteX4-55" fmla="*/ 0 w 12663377"/>
              <a:gd name="connsiteY4-56" fmla="*/ 2009553 h 2144655"/>
              <a:gd name="connsiteX5-57" fmla="*/ 0 w 12663377"/>
              <a:gd name="connsiteY5-58" fmla="*/ 0 h 2144655"/>
              <a:gd name="connsiteX0-59" fmla="*/ 0 w 12663377"/>
              <a:gd name="connsiteY0-60" fmla="*/ 0 h 2245907"/>
              <a:gd name="connsiteX1-61" fmla="*/ 12663377 w 12663377"/>
              <a:gd name="connsiteY1-62" fmla="*/ 0 h 2245907"/>
              <a:gd name="connsiteX2-63" fmla="*/ 12663377 w 12663377"/>
              <a:gd name="connsiteY2-64" fmla="*/ 2009553 h 2245907"/>
              <a:gd name="connsiteX3-65" fmla="*/ 2923953 w 12663377"/>
              <a:gd name="connsiteY3-66" fmla="*/ 2030819 h 2245907"/>
              <a:gd name="connsiteX4-67" fmla="*/ 0 w 12663377"/>
              <a:gd name="connsiteY4-68" fmla="*/ 2009553 h 2245907"/>
              <a:gd name="connsiteX5-69" fmla="*/ 0 w 12663377"/>
              <a:gd name="connsiteY5-70" fmla="*/ 0 h 2245907"/>
              <a:gd name="connsiteX0-71" fmla="*/ 0 w 12663377"/>
              <a:gd name="connsiteY0-72" fmla="*/ 0 h 2147497"/>
              <a:gd name="connsiteX1-73" fmla="*/ 12663377 w 12663377"/>
              <a:gd name="connsiteY1-74" fmla="*/ 0 h 2147497"/>
              <a:gd name="connsiteX2-75" fmla="*/ 12663377 w 12663377"/>
              <a:gd name="connsiteY2-76" fmla="*/ 2009553 h 2147497"/>
              <a:gd name="connsiteX3-77" fmla="*/ 8357191 w 12663377"/>
              <a:gd name="connsiteY3-78" fmla="*/ 1977656 h 2147497"/>
              <a:gd name="connsiteX4-79" fmla="*/ 2923953 w 12663377"/>
              <a:gd name="connsiteY4-80" fmla="*/ 2030819 h 2147497"/>
              <a:gd name="connsiteX5-81" fmla="*/ 0 w 12663377"/>
              <a:gd name="connsiteY5-82" fmla="*/ 2009553 h 2147497"/>
              <a:gd name="connsiteX6" fmla="*/ 0 w 12663377"/>
              <a:gd name="connsiteY6" fmla="*/ 0 h 2147497"/>
              <a:gd name="connsiteX0-83" fmla="*/ 0 w 12663377"/>
              <a:gd name="connsiteY0-84" fmla="*/ 0 h 2144700"/>
              <a:gd name="connsiteX1-85" fmla="*/ 12663377 w 12663377"/>
              <a:gd name="connsiteY1-86" fmla="*/ 0 h 2144700"/>
              <a:gd name="connsiteX2-87" fmla="*/ 12663377 w 12663377"/>
              <a:gd name="connsiteY2-88" fmla="*/ 2009553 h 2144700"/>
              <a:gd name="connsiteX3-89" fmla="*/ 8357191 w 12663377"/>
              <a:gd name="connsiteY3-90" fmla="*/ 1977656 h 2144700"/>
              <a:gd name="connsiteX4-91" fmla="*/ 2923953 w 12663377"/>
              <a:gd name="connsiteY4-92" fmla="*/ 2030819 h 2144700"/>
              <a:gd name="connsiteX5-93" fmla="*/ 0 w 12663377"/>
              <a:gd name="connsiteY5-94" fmla="*/ 2009553 h 2144700"/>
              <a:gd name="connsiteX6-95" fmla="*/ 0 w 12663377"/>
              <a:gd name="connsiteY6-96" fmla="*/ 0 h 2144700"/>
              <a:gd name="connsiteX0-97" fmla="*/ 0 w 12663377"/>
              <a:gd name="connsiteY0-98" fmla="*/ 0 h 2298860"/>
              <a:gd name="connsiteX1-99" fmla="*/ 12663377 w 12663377"/>
              <a:gd name="connsiteY1-100" fmla="*/ 0 h 2298860"/>
              <a:gd name="connsiteX2-101" fmla="*/ 12663377 w 12663377"/>
              <a:gd name="connsiteY2-102" fmla="*/ 2009553 h 2298860"/>
              <a:gd name="connsiteX3-103" fmla="*/ 8357191 w 12663377"/>
              <a:gd name="connsiteY3-104" fmla="*/ 1977656 h 2298860"/>
              <a:gd name="connsiteX4-105" fmla="*/ 2923953 w 12663377"/>
              <a:gd name="connsiteY4-106" fmla="*/ 2030819 h 2298860"/>
              <a:gd name="connsiteX5-107" fmla="*/ 0 w 12663377"/>
              <a:gd name="connsiteY5-108" fmla="*/ 2009553 h 2298860"/>
              <a:gd name="connsiteX6-109" fmla="*/ 0 w 12663377"/>
              <a:gd name="connsiteY6-110" fmla="*/ 0 h 2298860"/>
              <a:gd name="connsiteX0-111" fmla="*/ 0 w 12663377"/>
              <a:gd name="connsiteY0-112" fmla="*/ 0 h 2376759"/>
              <a:gd name="connsiteX1-113" fmla="*/ 12663377 w 12663377"/>
              <a:gd name="connsiteY1-114" fmla="*/ 0 h 2376759"/>
              <a:gd name="connsiteX2-115" fmla="*/ 12663377 w 12663377"/>
              <a:gd name="connsiteY2-116" fmla="*/ 2009553 h 2376759"/>
              <a:gd name="connsiteX3-117" fmla="*/ 8357191 w 12663377"/>
              <a:gd name="connsiteY3-118" fmla="*/ 1977656 h 2376759"/>
              <a:gd name="connsiteX4-119" fmla="*/ 2923953 w 12663377"/>
              <a:gd name="connsiteY4-120" fmla="*/ 2030819 h 2376759"/>
              <a:gd name="connsiteX5-121" fmla="*/ 0 w 12663377"/>
              <a:gd name="connsiteY5-122" fmla="*/ 2009553 h 2376759"/>
              <a:gd name="connsiteX6-123" fmla="*/ 0 w 12663377"/>
              <a:gd name="connsiteY6-124" fmla="*/ 0 h 2376759"/>
              <a:gd name="connsiteX0-125" fmla="*/ 0 w 12663377"/>
              <a:gd name="connsiteY0-126" fmla="*/ 0 h 2226372"/>
              <a:gd name="connsiteX1-127" fmla="*/ 12663377 w 12663377"/>
              <a:gd name="connsiteY1-128" fmla="*/ 0 h 2226372"/>
              <a:gd name="connsiteX2-129" fmla="*/ 12663377 w 12663377"/>
              <a:gd name="connsiteY2-130" fmla="*/ 2009553 h 2226372"/>
              <a:gd name="connsiteX3-131" fmla="*/ 8442251 w 12663377"/>
              <a:gd name="connsiteY3-132" fmla="*/ 1669312 h 2226372"/>
              <a:gd name="connsiteX4-133" fmla="*/ 2923953 w 12663377"/>
              <a:gd name="connsiteY4-134" fmla="*/ 2030819 h 2226372"/>
              <a:gd name="connsiteX5-135" fmla="*/ 0 w 12663377"/>
              <a:gd name="connsiteY5-136" fmla="*/ 2009553 h 2226372"/>
              <a:gd name="connsiteX6-137" fmla="*/ 0 w 12663377"/>
              <a:gd name="connsiteY6-138" fmla="*/ 0 h 2226372"/>
              <a:gd name="connsiteX0-139" fmla="*/ 0 w 12663377"/>
              <a:gd name="connsiteY0-140" fmla="*/ 0 h 2119202"/>
              <a:gd name="connsiteX1-141" fmla="*/ 12663377 w 12663377"/>
              <a:gd name="connsiteY1-142" fmla="*/ 0 h 2119202"/>
              <a:gd name="connsiteX2-143" fmla="*/ 12663377 w 12663377"/>
              <a:gd name="connsiteY2-144" fmla="*/ 2009553 h 2119202"/>
              <a:gd name="connsiteX3-145" fmla="*/ 9835116 w 12663377"/>
              <a:gd name="connsiteY3-146" fmla="*/ 765544 h 2119202"/>
              <a:gd name="connsiteX4-147" fmla="*/ 2923953 w 12663377"/>
              <a:gd name="connsiteY4-148" fmla="*/ 2030819 h 2119202"/>
              <a:gd name="connsiteX5-149" fmla="*/ 0 w 12663377"/>
              <a:gd name="connsiteY5-150" fmla="*/ 2009553 h 2119202"/>
              <a:gd name="connsiteX6-151" fmla="*/ 0 w 12663377"/>
              <a:gd name="connsiteY6-152" fmla="*/ 0 h 2119202"/>
              <a:gd name="connsiteX0-153" fmla="*/ 0 w 12663377"/>
              <a:gd name="connsiteY0-154" fmla="*/ 0 h 2134144"/>
              <a:gd name="connsiteX1-155" fmla="*/ 12663377 w 12663377"/>
              <a:gd name="connsiteY1-156" fmla="*/ 0 h 2134144"/>
              <a:gd name="connsiteX2-157" fmla="*/ 12663377 w 12663377"/>
              <a:gd name="connsiteY2-158" fmla="*/ 2009553 h 2134144"/>
              <a:gd name="connsiteX3-159" fmla="*/ 8697432 w 12663377"/>
              <a:gd name="connsiteY3-160" fmla="*/ 563526 h 2134144"/>
              <a:gd name="connsiteX4-161" fmla="*/ 2923953 w 12663377"/>
              <a:gd name="connsiteY4-162" fmla="*/ 2030819 h 2134144"/>
              <a:gd name="connsiteX5-163" fmla="*/ 0 w 12663377"/>
              <a:gd name="connsiteY5-164" fmla="*/ 2009553 h 2134144"/>
              <a:gd name="connsiteX6-165" fmla="*/ 0 w 12663377"/>
              <a:gd name="connsiteY6-166" fmla="*/ 0 h 21341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95" y="connsiteY6-96"/>
              </a:cxn>
            </a:cxnLst>
            <a:rect l="l" t="t" r="r" b="b"/>
            <a:pathLst>
              <a:path w="12663377" h="2134144">
                <a:moveTo>
                  <a:pt x="0" y="0"/>
                </a:moveTo>
                <a:lnTo>
                  <a:pt x="12663377" y="0"/>
                </a:lnTo>
                <a:lnTo>
                  <a:pt x="12663377" y="2009553"/>
                </a:lnTo>
                <a:cubicBezTo>
                  <a:pt x="11945679" y="2339162"/>
                  <a:pt x="10827488" y="1236922"/>
                  <a:pt x="8697432" y="563526"/>
                </a:cubicBezTo>
                <a:cubicBezTo>
                  <a:pt x="6567376" y="-109870"/>
                  <a:pt x="4373525" y="1789814"/>
                  <a:pt x="2923953" y="2030819"/>
                </a:cubicBezTo>
                <a:cubicBezTo>
                  <a:pt x="1474381" y="2271824"/>
                  <a:pt x="974651" y="2016642"/>
                  <a:pt x="0" y="20095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330200" dist="38100" dir="8100000" algn="tr" rotWithShape="0">
              <a:prstClr val="black">
                <a:alpha val="19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Heavy"/>
              <a:ea typeface="思源黑体 CN Heavy" panose="020B0A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9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EC6A893-1A6C-F158-B8E5-51DD22BA1578}"/>
              </a:ext>
            </a:extLst>
          </p:cNvPr>
          <p:cNvSpPr/>
          <p:nvPr userDrawn="1"/>
        </p:nvSpPr>
        <p:spPr>
          <a:xfrm>
            <a:off x="-5715" y="-184150"/>
            <a:ext cx="12192000" cy="7042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矩形 4">
            <a:extLst>
              <a:ext uri="{FF2B5EF4-FFF2-40B4-BE49-F238E27FC236}">
                <a16:creationId xmlns:a16="http://schemas.microsoft.com/office/drawing/2014/main" id="{89DDECB4-31ED-4439-DF66-EC0FCF1370DF}"/>
              </a:ext>
            </a:extLst>
          </p:cNvPr>
          <p:cNvSpPr/>
          <p:nvPr userDrawn="1"/>
        </p:nvSpPr>
        <p:spPr>
          <a:xfrm flipH="1" flipV="1">
            <a:off x="0" y="4723856"/>
            <a:ext cx="12192000" cy="2134144"/>
          </a:xfrm>
          <a:custGeom>
            <a:avLst/>
            <a:gdLst>
              <a:gd name="connsiteX0" fmla="*/ 0 w 12663377"/>
              <a:gd name="connsiteY0" fmla="*/ 0 h 2009553"/>
              <a:gd name="connsiteX1" fmla="*/ 12663377 w 12663377"/>
              <a:gd name="connsiteY1" fmla="*/ 0 h 2009553"/>
              <a:gd name="connsiteX2" fmla="*/ 12663377 w 12663377"/>
              <a:gd name="connsiteY2" fmla="*/ 2009553 h 2009553"/>
              <a:gd name="connsiteX3" fmla="*/ 0 w 12663377"/>
              <a:gd name="connsiteY3" fmla="*/ 2009553 h 2009553"/>
              <a:gd name="connsiteX4" fmla="*/ 0 w 12663377"/>
              <a:gd name="connsiteY4" fmla="*/ 0 h 2009553"/>
              <a:gd name="connsiteX0-1" fmla="*/ 0 w 12663377"/>
              <a:gd name="connsiteY0-2" fmla="*/ 0 h 2030819"/>
              <a:gd name="connsiteX1-3" fmla="*/ 12663377 w 12663377"/>
              <a:gd name="connsiteY1-4" fmla="*/ 0 h 2030819"/>
              <a:gd name="connsiteX2-5" fmla="*/ 12663377 w 12663377"/>
              <a:gd name="connsiteY2-6" fmla="*/ 2009553 h 2030819"/>
              <a:gd name="connsiteX3-7" fmla="*/ 2923953 w 12663377"/>
              <a:gd name="connsiteY3-8" fmla="*/ 2030819 h 2030819"/>
              <a:gd name="connsiteX4-9" fmla="*/ 0 w 12663377"/>
              <a:gd name="connsiteY4-10" fmla="*/ 2009553 h 2030819"/>
              <a:gd name="connsiteX5" fmla="*/ 0 w 12663377"/>
              <a:gd name="connsiteY5" fmla="*/ 0 h 2030819"/>
              <a:gd name="connsiteX0-11" fmla="*/ 0 w 12663377"/>
              <a:gd name="connsiteY0-12" fmla="*/ 0 h 2030819"/>
              <a:gd name="connsiteX1-13" fmla="*/ 12663377 w 12663377"/>
              <a:gd name="connsiteY1-14" fmla="*/ 0 h 2030819"/>
              <a:gd name="connsiteX2-15" fmla="*/ 12663377 w 12663377"/>
              <a:gd name="connsiteY2-16" fmla="*/ 2009553 h 2030819"/>
              <a:gd name="connsiteX3-17" fmla="*/ 2923953 w 12663377"/>
              <a:gd name="connsiteY3-18" fmla="*/ 2030819 h 2030819"/>
              <a:gd name="connsiteX4-19" fmla="*/ 0 w 12663377"/>
              <a:gd name="connsiteY4-20" fmla="*/ 2009553 h 2030819"/>
              <a:gd name="connsiteX5-21" fmla="*/ 0 w 12663377"/>
              <a:gd name="connsiteY5-22" fmla="*/ 0 h 2030819"/>
              <a:gd name="connsiteX0-23" fmla="*/ 0 w 12663377"/>
              <a:gd name="connsiteY0-24" fmla="*/ 0 h 2030819"/>
              <a:gd name="connsiteX1-25" fmla="*/ 12663377 w 12663377"/>
              <a:gd name="connsiteY1-26" fmla="*/ 0 h 2030819"/>
              <a:gd name="connsiteX2-27" fmla="*/ 12663377 w 12663377"/>
              <a:gd name="connsiteY2-28" fmla="*/ 2009553 h 2030819"/>
              <a:gd name="connsiteX3-29" fmla="*/ 2923953 w 12663377"/>
              <a:gd name="connsiteY3-30" fmla="*/ 2030819 h 2030819"/>
              <a:gd name="connsiteX4-31" fmla="*/ 0 w 12663377"/>
              <a:gd name="connsiteY4-32" fmla="*/ 2009553 h 2030819"/>
              <a:gd name="connsiteX5-33" fmla="*/ 0 w 12663377"/>
              <a:gd name="connsiteY5-34" fmla="*/ 0 h 2030819"/>
              <a:gd name="connsiteX0-35" fmla="*/ 0 w 12663377"/>
              <a:gd name="connsiteY0-36" fmla="*/ 0 h 2386502"/>
              <a:gd name="connsiteX1-37" fmla="*/ 12663377 w 12663377"/>
              <a:gd name="connsiteY1-38" fmla="*/ 0 h 2386502"/>
              <a:gd name="connsiteX2-39" fmla="*/ 12663377 w 12663377"/>
              <a:gd name="connsiteY2-40" fmla="*/ 2009553 h 2386502"/>
              <a:gd name="connsiteX3-41" fmla="*/ 2923953 w 12663377"/>
              <a:gd name="connsiteY3-42" fmla="*/ 2030819 h 2386502"/>
              <a:gd name="connsiteX4-43" fmla="*/ 0 w 12663377"/>
              <a:gd name="connsiteY4-44" fmla="*/ 2009553 h 2386502"/>
              <a:gd name="connsiteX5-45" fmla="*/ 0 w 12663377"/>
              <a:gd name="connsiteY5-46" fmla="*/ 0 h 2386502"/>
              <a:gd name="connsiteX0-47" fmla="*/ 0 w 12663377"/>
              <a:gd name="connsiteY0-48" fmla="*/ 0 h 2144655"/>
              <a:gd name="connsiteX1-49" fmla="*/ 12663377 w 12663377"/>
              <a:gd name="connsiteY1-50" fmla="*/ 0 h 2144655"/>
              <a:gd name="connsiteX2-51" fmla="*/ 12663377 w 12663377"/>
              <a:gd name="connsiteY2-52" fmla="*/ 2009553 h 2144655"/>
              <a:gd name="connsiteX3-53" fmla="*/ 2923953 w 12663377"/>
              <a:gd name="connsiteY3-54" fmla="*/ 2030819 h 2144655"/>
              <a:gd name="connsiteX4-55" fmla="*/ 0 w 12663377"/>
              <a:gd name="connsiteY4-56" fmla="*/ 2009553 h 2144655"/>
              <a:gd name="connsiteX5-57" fmla="*/ 0 w 12663377"/>
              <a:gd name="connsiteY5-58" fmla="*/ 0 h 2144655"/>
              <a:gd name="connsiteX0-59" fmla="*/ 0 w 12663377"/>
              <a:gd name="connsiteY0-60" fmla="*/ 0 h 2245907"/>
              <a:gd name="connsiteX1-61" fmla="*/ 12663377 w 12663377"/>
              <a:gd name="connsiteY1-62" fmla="*/ 0 h 2245907"/>
              <a:gd name="connsiteX2-63" fmla="*/ 12663377 w 12663377"/>
              <a:gd name="connsiteY2-64" fmla="*/ 2009553 h 2245907"/>
              <a:gd name="connsiteX3-65" fmla="*/ 2923953 w 12663377"/>
              <a:gd name="connsiteY3-66" fmla="*/ 2030819 h 2245907"/>
              <a:gd name="connsiteX4-67" fmla="*/ 0 w 12663377"/>
              <a:gd name="connsiteY4-68" fmla="*/ 2009553 h 2245907"/>
              <a:gd name="connsiteX5-69" fmla="*/ 0 w 12663377"/>
              <a:gd name="connsiteY5-70" fmla="*/ 0 h 2245907"/>
              <a:gd name="connsiteX0-71" fmla="*/ 0 w 12663377"/>
              <a:gd name="connsiteY0-72" fmla="*/ 0 h 2147497"/>
              <a:gd name="connsiteX1-73" fmla="*/ 12663377 w 12663377"/>
              <a:gd name="connsiteY1-74" fmla="*/ 0 h 2147497"/>
              <a:gd name="connsiteX2-75" fmla="*/ 12663377 w 12663377"/>
              <a:gd name="connsiteY2-76" fmla="*/ 2009553 h 2147497"/>
              <a:gd name="connsiteX3-77" fmla="*/ 8357191 w 12663377"/>
              <a:gd name="connsiteY3-78" fmla="*/ 1977656 h 2147497"/>
              <a:gd name="connsiteX4-79" fmla="*/ 2923953 w 12663377"/>
              <a:gd name="connsiteY4-80" fmla="*/ 2030819 h 2147497"/>
              <a:gd name="connsiteX5-81" fmla="*/ 0 w 12663377"/>
              <a:gd name="connsiteY5-82" fmla="*/ 2009553 h 2147497"/>
              <a:gd name="connsiteX6" fmla="*/ 0 w 12663377"/>
              <a:gd name="connsiteY6" fmla="*/ 0 h 2147497"/>
              <a:gd name="connsiteX0-83" fmla="*/ 0 w 12663377"/>
              <a:gd name="connsiteY0-84" fmla="*/ 0 h 2144700"/>
              <a:gd name="connsiteX1-85" fmla="*/ 12663377 w 12663377"/>
              <a:gd name="connsiteY1-86" fmla="*/ 0 h 2144700"/>
              <a:gd name="connsiteX2-87" fmla="*/ 12663377 w 12663377"/>
              <a:gd name="connsiteY2-88" fmla="*/ 2009553 h 2144700"/>
              <a:gd name="connsiteX3-89" fmla="*/ 8357191 w 12663377"/>
              <a:gd name="connsiteY3-90" fmla="*/ 1977656 h 2144700"/>
              <a:gd name="connsiteX4-91" fmla="*/ 2923953 w 12663377"/>
              <a:gd name="connsiteY4-92" fmla="*/ 2030819 h 2144700"/>
              <a:gd name="connsiteX5-93" fmla="*/ 0 w 12663377"/>
              <a:gd name="connsiteY5-94" fmla="*/ 2009553 h 2144700"/>
              <a:gd name="connsiteX6-95" fmla="*/ 0 w 12663377"/>
              <a:gd name="connsiteY6-96" fmla="*/ 0 h 2144700"/>
              <a:gd name="connsiteX0-97" fmla="*/ 0 w 12663377"/>
              <a:gd name="connsiteY0-98" fmla="*/ 0 h 2298860"/>
              <a:gd name="connsiteX1-99" fmla="*/ 12663377 w 12663377"/>
              <a:gd name="connsiteY1-100" fmla="*/ 0 h 2298860"/>
              <a:gd name="connsiteX2-101" fmla="*/ 12663377 w 12663377"/>
              <a:gd name="connsiteY2-102" fmla="*/ 2009553 h 2298860"/>
              <a:gd name="connsiteX3-103" fmla="*/ 8357191 w 12663377"/>
              <a:gd name="connsiteY3-104" fmla="*/ 1977656 h 2298860"/>
              <a:gd name="connsiteX4-105" fmla="*/ 2923953 w 12663377"/>
              <a:gd name="connsiteY4-106" fmla="*/ 2030819 h 2298860"/>
              <a:gd name="connsiteX5-107" fmla="*/ 0 w 12663377"/>
              <a:gd name="connsiteY5-108" fmla="*/ 2009553 h 2298860"/>
              <a:gd name="connsiteX6-109" fmla="*/ 0 w 12663377"/>
              <a:gd name="connsiteY6-110" fmla="*/ 0 h 2298860"/>
              <a:gd name="connsiteX0-111" fmla="*/ 0 w 12663377"/>
              <a:gd name="connsiteY0-112" fmla="*/ 0 h 2376759"/>
              <a:gd name="connsiteX1-113" fmla="*/ 12663377 w 12663377"/>
              <a:gd name="connsiteY1-114" fmla="*/ 0 h 2376759"/>
              <a:gd name="connsiteX2-115" fmla="*/ 12663377 w 12663377"/>
              <a:gd name="connsiteY2-116" fmla="*/ 2009553 h 2376759"/>
              <a:gd name="connsiteX3-117" fmla="*/ 8357191 w 12663377"/>
              <a:gd name="connsiteY3-118" fmla="*/ 1977656 h 2376759"/>
              <a:gd name="connsiteX4-119" fmla="*/ 2923953 w 12663377"/>
              <a:gd name="connsiteY4-120" fmla="*/ 2030819 h 2376759"/>
              <a:gd name="connsiteX5-121" fmla="*/ 0 w 12663377"/>
              <a:gd name="connsiteY5-122" fmla="*/ 2009553 h 2376759"/>
              <a:gd name="connsiteX6-123" fmla="*/ 0 w 12663377"/>
              <a:gd name="connsiteY6-124" fmla="*/ 0 h 2376759"/>
              <a:gd name="connsiteX0-125" fmla="*/ 0 w 12663377"/>
              <a:gd name="connsiteY0-126" fmla="*/ 0 h 2226372"/>
              <a:gd name="connsiteX1-127" fmla="*/ 12663377 w 12663377"/>
              <a:gd name="connsiteY1-128" fmla="*/ 0 h 2226372"/>
              <a:gd name="connsiteX2-129" fmla="*/ 12663377 w 12663377"/>
              <a:gd name="connsiteY2-130" fmla="*/ 2009553 h 2226372"/>
              <a:gd name="connsiteX3-131" fmla="*/ 8442251 w 12663377"/>
              <a:gd name="connsiteY3-132" fmla="*/ 1669312 h 2226372"/>
              <a:gd name="connsiteX4-133" fmla="*/ 2923953 w 12663377"/>
              <a:gd name="connsiteY4-134" fmla="*/ 2030819 h 2226372"/>
              <a:gd name="connsiteX5-135" fmla="*/ 0 w 12663377"/>
              <a:gd name="connsiteY5-136" fmla="*/ 2009553 h 2226372"/>
              <a:gd name="connsiteX6-137" fmla="*/ 0 w 12663377"/>
              <a:gd name="connsiteY6-138" fmla="*/ 0 h 2226372"/>
              <a:gd name="connsiteX0-139" fmla="*/ 0 w 12663377"/>
              <a:gd name="connsiteY0-140" fmla="*/ 0 h 2119202"/>
              <a:gd name="connsiteX1-141" fmla="*/ 12663377 w 12663377"/>
              <a:gd name="connsiteY1-142" fmla="*/ 0 h 2119202"/>
              <a:gd name="connsiteX2-143" fmla="*/ 12663377 w 12663377"/>
              <a:gd name="connsiteY2-144" fmla="*/ 2009553 h 2119202"/>
              <a:gd name="connsiteX3-145" fmla="*/ 9835116 w 12663377"/>
              <a:gd name="connsiteY3-146" fmla="*/ 765544 h 2119202"/>
              <a:gd name="connsiteX4-147" fmla="*/ 2923953 w 12663377"/>
              <a:gd name="connsiteY4-148" fmla="*/ 2030819 h 2119202"/>
              <a:gd name="connsiteX5-149" fmla="*/ 0 w 12663377"/>
              <a:gd name="connsiteY5-150" fmla="*/ 2009553 h 2119202"/>
              <a:gd name="connsiteX6-151" fmla="*/ 0 w 12663377"/>
              <a:gd name="connsiteY6-152" fmla="*/ 0 h 2119202"/>
              <a:gd name="connsiteX0-153" fmla="*/ 0 w 12663377"/>
              <a:gd name="connsiteY0-154" fmla="*/ 0 h 2134144"/>
              <a:gd name="connsiteX1-155" fmla="*/ 12663377 w 12663377"/>
              <a:gd name="connsiteY1-156" fmla="*/ 0 h 2134144"/>
              <a:gd name="connsiteX2-157" fmla="*/ 12663377 w 12663377"/>
              <a:gd name="connsiteY2-158" fmla="*/ 2009553 h 2134144"/>
              <a:gd name="connsiteX3-159" fmla="*/ 8697432 w 12663377"/>
              <a:gd name="connsiteY3-160" fmla="*/ 563526 h 2134144"/>
              <a:gd name="connsiteX4-161" fmla="*/ 2923953 w 12663377"/>
              <a:gd name="connsiteY4-162" fmla="*/ 2030819 h 2134144"/>
              <a:gd name="connsiteX5-163" fmla="*/ 0 w 12663377"/>
              <a:gd name="connsiteY5-164" fmla="*/ 2009553 h 2134144"/>
              <a:gd name="connsiteX6-165" fmla="*/ 0 w 12663377"/>
              <a:gd name="connsiteY6-166" fmla="*/ 0 h 21341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95" y="connsiteY6-96"/>
              </a:cxn>
            </a:cxnLst>
            <a:rect l="l" t="t" r="r" b="b"/>
            <a:pathLst>
              <a:path w="12663377" h="2134144">
                <a:moveTo>
                  <a:pt x="0" y="0"/>
                </a:moveTo>
                <a:lnTo>
                  <a:pt x="12663377" y="0"/>
                </a:lnTo>
                <a:lnTo>
                  <a:pt x="12663377" y="2009553"/>
                </a:lnTo>
                <a:cubicBezTo>
                  <a:pt x="11945679" y="2339162"/>
                  <a:pt x="10827488" y="1236922"/>
                  <a:pt x="8697432" y="563526"/>
                </a:cubicBezTo>
                <a:cubicBezTo>
                  <a:pt x="6567376" y="-109870"/>
                  <a:pt x="4373525" y="1789814"/>
                  <a:pt x="2923953" y="2030819"/>
                </a:cubicBezTo>
                <a:cubicBezTo>
                  <a:pt x="1474381" y="2271824"/>
                  <a:pt x="974651" y="2016642"/>
                  <a:pt x="0" y="20095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330200" sx="102000" sy="102000" algn="ctr" rotWithShape="0">
              <a:prstClr val="black">
                <a:alpha val="19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Heavy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18" name="矩形 4">
            <a:extLst>
              <a:ext uri="{FF2B5EF4-FFF2-40B4-BE49-F238E27FC236}">
                <a16:creationId xmlns:a16="http://schemas.microsoft.com/office/drawing/2014/main" id="{23516597-4784-AC94-8489-AD6961F69C0D}"/>
              </a:ext>
            </a:extLst>
          </p:cNvPr>
          <p:cNvSpPr/>
          <p:nvPr userDrawn="1"/>
        </p:nvSpPr>
        <p:spPr>
          <a:xfrm>
            <a:off x="-18415" y="-184150"/>
            <a:ext cx="12192000" cy="1781492"/>
          </a:xfrm>
          <a:custGeom>
            <a:avLst/>
            <a:gdLst>
              <a:gd name="connsiteX0" fmla="*/ 0 w 12663377"/>
              <a:gd name="connsiteY0" fmla="*/ 0 h 2009553"/>
              <a:gd name="connsiteX1" fmla="*/ 12663377 w 12663377"/>
              <a:gd name="connsiteY1" fmla="*/ 0 h 2009553"/>
              <a:gd name="connsiteX2" fmla="*/ 12663377 w 12663377"/>
              <a:gd name="connsiteY2" fmla="*/ 2009553 h 2009553"/>
              <a:gd name="connsiteX3" fmla="*/ 0 w 12663377"/>
              <a:gd name="connsiteY3" fmla="*/ 2009553 h 2009553"/>
              <a:gd name="connsiteX4" fmla="*/ 0 w 12663377"/>
              <a:gd name="connsiteY4" fmla="*/ 0 h 2009553"/>
              <a:gd name="connsiteX0-1" fmla="*/ 0 w 12663377"/>
              <a:gd name="connsiteY0-2" fmla="*/ 0 h 2030819"/>
              <a:gd name="connsiteX1-3" fmla="*/ 12663377 w 12663377"/>
              <a:gd name="connsiteY1-4" fmla="*/ 0 h 2030819"/>
              <a:gd name="connsiteX2-5" fmla="*/ 12663377 w 12663377"/>
              <a:gd name="connsiteY2-6" fmla="*/ 2009553 h 2030819"/>
              <a:gd name="connsiteX3-7" fmla="*/ 2923953 w 12663377"/>
              <a:gd name="connsiteY3-8" fmla="*/ 2030819 h 2030819"/>
              <a:gd name="connsiteX4-9" fmla="*/ 0 w 12663377"/>
              <a:gd name="connsiteY4-10" fmla="*/ 2009553 h 2030819"/>
              <a:gd name="connsiteX5" fmla="*/ 0 w 12663377"/>
              <a:gd name="connsiteY5" fmla="*/ 0 h 2030819"/>
              <a:gd name="connsiteX0-11" fmla="*/ 0 w 12663377"/>
              <a:gd name="connsiteY0-12" fmla="*/ 0 h 2030819"/>
              <a:gd name="connsiteX1-13" fmla="*/ 12663377 w 12663377"/>
              <a:gd name="connsiteY1-14" fmla="*/ 0 h 2030819"/>
              <a:gd name="connsiteX2-15" fmla="*/ 12663377 w 12663377"/>
              <a:gd name="connsiteY2-16" fmla="*/ 2009553 h 2030819"/>
              <a:gd name="connsiteX3-17" fmla="*/ 2923953 w 12663377"/>
              <a:gd name="connsiteY3-18" fmla="*/ 2030819 h 2030819"/>
              <a:gd name="connsiteX4-19" fmla="*/ 0 w 12663377"/>
              <a:gd name="connsiteY4-20" fmla="*/ 2009553 h 2030819"/>
              <a:gd name="connsiteX5-21" fmla="*/ 0 w 12663377"/>
              <a:gd name="connsiteY5-22" fmla="*/ 0 h 2030819"/>
              <a:gd name="connsiteX0-23" fmla="*/ 0 w 12663377"/>
              <a:gd name="connsiteY0-24" fmla="*/ 0 h 2030819"/>
              <a:gd name="connsiteX1-25" fmla="*/ 12663377 w 12663377"/>
              <a:gd name="connsiteY1-26" fmla="*/ 0 h 2030819"/>
              <a:gd name="connsiteX2-27" fmla="*/ 12663377 w 12663377"/>
              <a:gd name="connsiteY2-28" fmla="*/ 2009553 h 2030819"/>
              <a:gd name="connsiteX3-29" fmla="*/ 2923953 w 12663377"/>
              <a:gd name="connsiteY3-30" fmla="*/ 2030819 h 2030819"/>
              <a:gd name="connsiteX4-31" fmla="*/ 0 w 12663377"/>
              <a:gd name="connsiteY4-32" fmla="*/ 2009553 h 2030819"/>
              <a:gd name="connsiteX5-33" fmla="*/ 0 w 12663377"/>
              <a:gd name="connsiteY5-34" fmla="*/ 0 h 2030819"/>
              <a:gd name="connsiteX0-35" fmla="*/ 0 w 12663377"/>
              <a:gd name="connsiteY0-36" fmla="*/ 0 h 2386502"/>
              <a:gd name="connsiteX1-37" fmla="*/ 12663377 w 12663377"/>
              <a:gd name="connsiteY1-38" fmla="*/ 0 h 2386502"/>
              <a:gd name="connsiteX2-39" fmla="*/ 12663377 w 12663377"/>
              <a:gd name="connsiteY2-40" fmla="*/ 2009553 h 2386502"/>
              <a:gd name="connsiteX3-41" fmla="*/ 2923953 w 12663377"/>
              <a:gd name="connsiteY3-42" fmla="*/ 2030819 h 2386502"/>
              <a:gd name="connsiteX4-43" fmla="*/ 0 w 12663377"/>
              <a:gd name="connsiteY4-44" fmla="*/ 2009553 h 2386502"/>
              <a:gd name="connsiteX5-45" fmla="*/ 0 w 12663377"/>
              <a:gd name="connsiteY5-46" fmla="*/ 0 h 2386502"/>
              <a:gd name="connsiteX0-47" fmla="*/ 0 w 12663377"/>
              <a:gd name="connsiteY0-48" fmla="*/ 0 h 2144655"/>
              <a:gd name="connsiteX1-49" fmla="*/ 12663377 w 12663377"/>
              <a:gd name="connsiteY1-50" fmla="*/ 0 h 2144655"/>
              <a:gd name="connsiteX2-51" fmla="*/ 12663377 w 12663377"/>
              <a:gd name="connsiteY2-52" fmla="*/ 2009553 h 2144655"/>
              <a:gd name="connsiteX3-53" fmla="*/ 2923953 w 12663377"/>
              <a:gd name="connsiteY3-54" fmla="*/ 2030819 h 2144655"/>
              <a:gd name="connsiteX4-55" fmla="*/ 0 w 12663377"/>
              <a:gd name="connsiteY4-56" fmla="*/ 2009553 h 2144655"/>
              <a:gd name="connsiteX5-57" fmla="*/ 0 w 12663377"/>
              <a:gd name="connsiteY5-58" fmla="*/ 0 h 2144655"/>
              <a:gd name="connsiteX0-59" fmla="*/ 0 w 12663377"/>
              <a:gd name="connsiteY0-60" fmla="*/ 0 h 2245907"/>
              <a:gd name="connsiteX1-61" fmla="*/ 12663377 w 12663377"/>
              <a:gd name="connsiteY1-62" fmla="*/ 0 h 2245907"/>
              <a:gd name="connsiteX2-63" fmla="*/ 12663377 w 12663377"/>
              <a:gd name="connsiteY2-64" fmla="*/ 2009553 h 2245907"/>
              <a:gd name="connsiteX3-65" fmla="*/ 2923953 w 12663377"/>
              <a:gd name="connsiteY3-66" fmla="*/ 2030819 h 2245907"/>
              <a:gd name="connsiteX4-67" fmla="*/ 0 w 12663377"/>
              <a:gd name="connsiteY4-68" fmla="*/ 2009553 h 2245907"/>
              <a:gd name="connsiteX5-69" fmla="*/ 0 w 12663377"/>
              <a:gd name="connsiteY5-70" fmla="*/ 0 h 2245907"/>
              <a:gd name="connsiteX0-71" fmla="*/ 0 w 12663377"/>
              <a:gd name="connsiteY0-72" fmla="*/ 0 h 2147497"/>
              <a:gd name="connsiteX1-73" fmla="*/ 12663377 w 12663377"/>
              <a:gd name="connsiteY1-74" fmla="*/ 0 h 2147497"/>
              <a:gd name="connsiteX2-75" fmla="*/ 12663377 w 12663377"/>
              <a:gd name="connsiteY2-76" fmla="*/ 2009553 h 2147497"/>
              <a:gd name="connsiteX3-77" fmla="*/ 8357191 w 12663377"/>
              <a:gd name="connsiteY3-78" fmla="*/ 1977656 h 2147497"/>
              <a:gd name="connsiteX4-79" fmla="*/ 2923953 w 12663377"/>
              <a:gd name="connsiteY4-80" fmla="*/ 2030819 h 2147497"/>
              <a:gd name="connsiteX5-81" fmla="*/ 0 w 12663377"/>
              <a:gd name="connsiteY5-82" fmla="*/ 2009553 h 2147497"/>
              <a:gd name="connsiteX6" fmla="*/ 0 w 12663377"/>
              <a:gd name="connsiteY6" fmla="*/ 0 h 2147497"/>
              <a:gd name="connsiteX0-83" fmla="*/ 0 w 12663377"/>
              <a:gd name="connsiteY0-84" fmla="*/ 0 h 2144700"/>
              <a:gd name="connsiteX1-85" fmla="*/ 12663377 w 12663377"/>
              <a:gd name="connsiteY1-86" fmla="*/ 0 h 2144700"/>
              <a:gd name="connsiteX2-87" fmla="*/ 12663377 w 12663377"/>
              <a:gd name="connsiteY2-88" fmla="*/ 2009553 h 2144700"/>
              <a:gd name="connsiteX3-89" fmla="*/ 8357191 w 12663377"/>
              <a:gd name="connsiteY3-90" fmla="*/ 1977656 h 2144700"/>
              <a:gd name="connsiteX4-91" fmla="*/ 2923953 w 12663377"/>
              <a:gd name="connsiteY4-92" fmla="*/ 2030819 h 2144700"/>
              <a:gd name="connsiteX5-93" fmla="*/ 0 w 12663377"/>
              <a:gd name="connsiteY5-94" fmla="*/ 2009553 h 2144700"/>
              <a:gd name="connsiteX6-95" fmla="*/ 0 w 12663377"/>
              <a:gd name="connsiteY6-96" fmla="*/ 0 h 2144700"/>
              <a:gd name="connsiteX0-97" fmla="*/ 0 w 12663377"/>
              <a:gd name="connsiteY0-98" fmla="*/ 0 h 2298860"/>
              <a:gd name="connsiteX1-99" fmla="*/ 12663377 w 12663377"/>
              <a:gd name="connsiteY1-100" fmla="*/ 0 h 2298860"/>
              <a:gd name="connsiteX2-101" fmla="*/ 12663377 w 12663377"/>
              <a:gd name="connsiteY2-102" fmla="*/ 2009553 h 2298860"/>
              <a:gd name="connsiteX3-103" fmla="*/ 8357191 w 12663377"/>
              <a:gd name="connsiteY3-104" fmla="*/ 1977656 h 2298860"/>
              <a:gd name="connsiteX4-105" fmla="*/ 2923953 w 12663377"/>
              <a:gd name="connsiteY4-106" fmla="*/ 2030819 h 2298860"/>
              <a:gd name="connsiteX5-107" fmla="*/ 0 w 12663377"/>
              <a:gd name="connsiteY5-108" fmla="*/ 2009553 h 2298860"/>
              <a:gd name="connsiteX6-109" fmla="*/ 0 w 12663377"/>
              <a:gd name="connsiteY6-110" fmla="*/ 0 h 2298860"/>
              <a:gd name="connsiteX0-111" fmla="*/ 0 w 12663377"/>
              <a:gd name="connsiteY0-112" fmla="*/ 0 h 2376759"/>
              <a:gd name="connsiteX1-113" fmla="*/ 12663377 w 12663377"/>
              <a:gd name="connsiteY1-114" fmla="*/ 0 h 2376759"/>
              <a:gd name="connsiteX2-115" fmla="*/ 12663377 w 12663377"/>
              <a:gd name="connsiteY2-116" fmla="*/ 2009553 h 2376759"/>
              <a:gd name="connsiteX3-117" fmla="*/ 8357191 w 12663377"/>
              <a:gd name="connsiteY3-118" fmla="*/ 1977656 h 2376759"/>
              <a:gd name="connsiteX4-119" fmla="*/ 2923953 w 12663377"/>
              <a:gd name="connsiteY4-120" fmla="*/ 2030819 h 2376759"/>
              <a:gd name="connsiteX5-121" fmla="*/ 0 w 12663377"/>
              <a:gd name="connsiteY5-122" fmla="*/ 2009553 h 2376759"/>
              <a:gd name="connsiteX6-123" fmla="*/ 0 w 12663377"/>
              <a:gd name="connsiteY6-124" fmla="*/ 0 h 2376759"/>
              <a:gd name="connsiteX0-125" fmla="*/ 0 w 12663377"/>
              <a:gd name="connsiteY0-126" fmla="*/ 0 h 2226372"/>
              <a:gd name="connsiteX1-127" fmla="*/ 12663377 w 12663377"/>
              <a:gd name="connsiteY1-128" fmla="*/ 0 h 2226372"/>
              <a:gd name="connsiteX2-129" fmla="*/ 12663377 w 12663377"/>
              <a:gd name="connsiteY2-130" fmla="*/ 2009553 h 2226372"/>
              <a:gd name="connsiteX3-131" fmla="*/ 8442251 w 12663377"/>
              <a:gd name="connsiteY3-132" fmla="*/ 1669312 h 2226372"/>
              <a:gd name="connsiteX4-133" fmla="*/ 2923953 w 12663377"/>
              <a:gd name="connsiteY4-134" fmla="*/ 2030819 h 2226372"/>
              <a:gd name="connsiteX5-135" fmla="*/ 0 w 12663377"/>
              <a:gd name="connsiteY5-136" fmla="*/ 2009553 h 2226372"/>
              <a:gd name="connsiteX6-137" fmla="*/ 0 w 12663377"/>
              <a:gd name="connsiteY6-138" fmla="*/ 0 h 2226372"/>
              <a:gd name="connsiteX0-139" fmla="*/ 0 w 12663377"/>
              <a:gd name="connsiteY0-140" fmla="*/ 0 h 2119202"/>
              <a:gd name="connsiteX1-141" fmla="*/ 12663377 w 12663377"/>
              <a:gd name="connsiteY1-142" fmla="*/ 0 h 2119202"/>
              <a:gd name="connsiteX2-143" fmla="*/ 12663377 w 12663377"/>
              <a:gd name="connsiteY2-144" fmla="*/ 2009553 h 2119202"/>
              <a:gd name="connsiteX3-145" fmla="*/ 9835116 w 12663377"/>
              <a:gd name="connsiteY3-146" fmla="*/ 765544 h 2119202"/>
              <a:gd name="connsiteX4-147" fmla="*/ 2923953 w 12663377"/>
              <a:gd name="connsiteY4-148" fmla="*/ 2030819 h 2119202"/>
              <a:gd name="connsiteX5-149" fmla="*/ 0 w 12663377"/>
              <a:gd name="connsiteY5-150" fmla="*/ 2009553 h 2119202"/>
              <a:gd name="connsiteX6-151" fmla="*/ 0 w 12663377"/>
              <a:gd name="connsiteY6-152" fmla="*/ 0 h 2119202"/>
              <a:gd name="connsiteX0-153" fmla="*/ 0 w 12663377"/>
              <a:gd name="connsiteY0-154" fmla="*/ 0 h 2134144"/>
              <a:gd name="connsiteX1-155" fmla="*/ 12663377 w 12663377"/>
              <a:gd name="connsiteY1-156" fmla="*/ 0 h 2134144"/>
              <a:gd name="connsiteX2-157" fmla="*/ 12663377 w 12663377"/>
              <a:gd name="connsiteY2-158" fmla="*/ 2009553 h 2134144"/>
              <a:gd name="connsiteX3-159" fmla="*/ 8697432 w 12663377"/>
              <a:gd name="connsiteY3-160" fmla="*/ 563526 h 2134144"/>
              <a:gd name="connsiteX4-161" fmla="*/ 2923953 w 12663377"/>
              <a:gd name="connsiteY4-162" fmla="*/ 2030819 h 2134144"/>
              <a:gd name="connsiteX5-163" fmla="*/ 0 w 12663377"/>
              <a:gd name="connsiteY5-164" fmla="*/ 2009553 h 2134144"/>
              <a:gd name="connsiteX6-165" fmla="*/ 0 w 12663377"/>
              <a:gd name="connsiteY6-166" fmla="*/ 0 h 21341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95" y="connsiteY6-96"/>
              </a:cxn>
            </a:cxnLst>
            <a:rect l="l" t="t" r="r" b="b"/>
            <a:pathLst>
              <a:path w="12663377" h="2134144">
                <a:moveTo>
                  <a:pt x="0" y="0"/>
                </a:moveTo>
                <a:lnTo>
                  <a:pt x="12663377" y="0"/>
                </a:lnTo>
                <a:lnTo>
                  <a:pt x="12663377" y="2009553"/>
                </a:lnTo>
                <a:cubicBezTo>
                  <a:pt x="11945679" y="2339162"/>
                  <a:pt x="10827488" y="1236922"/>
                  <a:pt x="8697432" y="563526"/>
                </a:cubicBezTo>
                <a:cubicBezTo>
                  <a:pt x="6567376" y="-109870"/>
                  <a:pt x="4373525" y="1789814"/>
                  <a:pt x="2923953" y="2030819"/>
                </a:cubicBezTo>
                <a:cubicBezTo>
                  <a:pt x="1474381" y="2271824"/>
                  <a:pt x="974651" y="2016642"/>
                  <a:pt x="0" y="20095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330200" dist="38100" dir="8100000" algn="tr" rotWithShape="0">
              <a:prstClr val="black">
                <a:alpha val="19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Heavy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013B523-538B-39F0-8122-FFB30A979046}"/>
              </a:ext>
            </a:extLst>
          </p:cNvPr>
          <p:cNvSpPr/>
          <p:nvPr userDrawn="1"/>
        </p:nvSpPr>
        <p:spPr>
          <a:xfrm>
            <a:off x="416688" y="151571"/>
            <a:ext cx="75422" cy="6007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9140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0914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9085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DBFA2EA-94F2-3712-D733-40830F167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6C0DA7-2FE5-7E54-5A24-13CDC5102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DCE1FD-2E9F-381E-C3C8-E794D3236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fld id="{D80688B3-1540-4E6D-A938-8AA8CD9E848E}" type="datetimeFigureOut">
              <a:rPr lang="zh-CN" altLang="en-US" smtClean="0"/>
              <a:pPr/>
              <a:t>2022/7/9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50F71D-FF2A-BE3C-6EC9-53E615F0D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8DBB8D-7EEB-D92C-960C-5BD060212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fld id="{B72F00AB-57D2-495C-A82A-7ECE98D750B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9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Heavy" panose="020B0A00000000000000" pitchFamily="34" charset="-122"/>
          <a:ea typeface="思源黑体 CN Heavy" panose="020B0A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Heavy" panose="020B0A00000000000000" pitchFamily="34" charset="-122"/>
          <a:ea typeface="思源黑体 CN Heavy" panose="020B0A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Heavy" panose="020B0A00000000000000" pitchFamily="34" charset="-122"/>
          <a:ea typeface="思源黑体 CN Heavy" panose="020B0A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Heavy" panose="020B0A00000000000000" pitchFamily="34" charset="-122"/>
          <a:ea typeface="思源黑体 CN Heavy" panose="020B0A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Heavy" panose="020B0A00000000000000" pitchFamily="34" charset="-122"/>
          <a:ea typeface="思源黑体 CN Heavy" panose="020B0A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Heavy" panose="020B0A00000000000000" pitchFamily="34" charset="-122"/>
          <a:ea typeface="思源黑体 CN Heavy" panose="020B0A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D8D0AD21-B92C-5083-3DAD-E53F1BAB38D9}"/>
              </a:ext>
            </a:extLst>
          </p:cNvPr>
          <p:cNvGrpSpPr/>
          <p:nvPr/>
        </p:nvGrpSpPr>
        <p:grpSpPr>
          <a:xfrm>
            <a:off x="-4067787" y="2049851"/>
            <a:ext cx="20290743" cy="1400408"/>
            <a:chOff x="-4951663" y="4143038"/>
            <a:chExt cx="28641825" cy="1976775"/>
          </a:xfrm>
        </p:grpSpPr>
        <p:sp>
          <p:nvSpPr>
            <p:cNvPr id="35" name="任意多边形 3">
              <a:extLst>
                <a:ext uri="{FF2B5EF4-FFF2-40B4-BE49-F238E27FC236}">
                  <a16:creationId xmlns:a16="http://schemas.microsoft.com/office/drawing/2014/main" id="{5FFAB598-E678-0DE4-B954-05D5C31874A5}"/>
                </a:ext>
              </a:extLst>
            </p:cNvPr>
            <p:cNvSpPr/>
            <p:nvPr/>
          </p:nvSpPr>
          <p:spPr>
            <a:xfrm>
              <a:off x="-1749833" y="4264114"/>
              <a:ext cx="24188167" cy="1705268"/>
            </a:xfrm>
            <a:custGeom>
              <a:avLst/>
              <a:gdLst>
                <a:gd name="connsiteX0" fmla="*/ 0 w 12096750"/>
                <a:gd name="connsiteY0" fmla="*/ 30708 h 852822"/>
                <a:gd name="connsiteX1" fmla="*/ 1981200 w 12096750"/>
                <a:gd name="connsiteY1" fmla="*/ 87858 h 852822"/>
                <a:gd name="connsiteX2" fmla="*/ 4495800 w 12096750"/>
                <a:gd name="connsiteY2" fmla="*/ 773658 h 852822"/>
                <a:gd name="connsiteX3" fmla="*/ 6000750 w 12096750"/>
                <a:gd name="connsiteY3" fmla="*/ 411708 h 852822"/>
                <a:gd name="connsiteX4" fmla="*/ 7448550 w 12096750"/>
                <a:gd name="connsiteY4" fmla="*/ 849858 h 852822"/>
                <a:gd name="connsiteX5" fmla="*/ 9220200 w 12096750"/>
                <a:gd name="connsiteY5" fmla="*/ 145008 h 852822"/>
                <a:gd name="connsiteX6" fmla="*/ 12096750 w 12096750"/>
                <a:gd name="connsiteY6" fmla="*/ 697458 h 852822"/>
                <a:gd name="connsiteX7" fmla="*/ 12096750 w 12096750"/>
                <a:gd name="connsiteY7" fmla="*/ 697458 h 852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96750" h="852822">
                  <a:moveTo>
                    <a:pt x="0" y="30708"/>
                  </a:moveTo>
                  <a:cubicBezTo>
                    <a:pt x="615950" y="-2630"/>
                    <a:pt x="1231900" y="-35967"/>
                    <a:pt x="1981200" y="87858"/>
                  </a:cubicBezTo>
                  <a:cubicBezTo>
                    <a:pt x="2730500" y="211683"/>
                    <a:pt x="3825875" y="719683"/>
                    <a:pt x="4495800" y="773658"/>
                  </a:cubicBezTo>
                  <a:cubicBezTo>
                    <a:pt x="5165725" y="827633"/>
                    <a:pt x="5508625" y="399008"/>
                    <a:pt x="6000750" y="411708"/>
                  </a:cubicBezTo>
                  <a:cubicBezTo>
                    <a:pt x="6492875" y="424408"/>
                    <a:pt x="6911975" y="894308"/>
                    <a:pt x="7448550" y="849858"/>
                  </a:cubicBezTo>
                  <a:cubicBezTo>
                    <a:pt x="7985125" y="805408"/>
                    <a:pt x="8445500" y="170408"/>
                    <a:pt x="9220200" y="145008"/>
                  </a:cubicBezTo>
                  <a:cubicBezTo>
                    <a:pt x="9994900" y="119608"/>
                    <a:pt x="12096750" y="697458"/>
                    <a:pt x="12096750" y="697458"/>
                  </a:cubicBezTo>
                  <a:lnTo>
                    <a:pt x="12096750" y="697458"/>
                  </a:lnTo>
                </a:path>
              </a:pathLst>
            </a:cu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107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23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思源黑体 CN Heavy" panose="020B0A00000000000000" charset="-122"/>
                <a:cs typeface="+mn-cs"/>
              </a:endParaRPr>
            </a:p>
          </p:txBody>
        </p:sp>
        <p:sp>
          <p:nvSpPr>
            <p:cNvPr id="36" name="任意多边形 4">
              <a:extLst>
                <a:ext uri="{FF2B5EF4-FFF2-40B4-BE49-F238E27FC236}">
                  <a16:creationId xmlns:a16="http://schemas.microsoft.com/office/drawing/2014/main" id="{13DCDC88-45F7-9006-37B4-6EADC1CEB086}"/>
                </a:ext>
              </a:extLst>
            </p:cNvPr>
            <p:cNvSpPr/>
            <p:nvPr/>
          </p:nvSpPr>
          <p:spPr>
            <a:xfrm>
              <a:off x="-498005" y="4143038"/>
              <a:ext cx="24188167" cy="1705268"/>
            </a:xfrm>
            <a:custGeom>
              <a:avLst/>
              <a:gdLst>
                <a:gd name="connsiteX0" fmla="*/ 0 w 12096750"/>
                <a:gd name="connsiteY0" fmla="*/ 30708 h 852822"/>
                <a:gd name="connsiteX1" fmla="*/ 1981200 w 12096750"/>
                <a:gd name="connsiteY1" fmla="*/ 87858 h 852822"/>
                <a:gd name="connsiteX2" fmla="*/ 4495800 w 12096750"/>
                <a:gd name="connsiteY2" fmla="*/ 773658 h 852822"/>
                <a:gd name="connsiteX3" fmla="*/ 6000750 w 12096750"/>
                <a:gd name="connsiteY3" fmla="*/ 411708 h 852822"/>
                <a:gd name="connsiteX4" fmla="*/ 7448550 w 12096750"/>
                <a:gd name="connsiteY4" fmla="*/ 849858 h 852822"/>
                <a:gd name="connsiteX5" fmla="*/ 9220200 w 12096750"/>
                <a:gd name="connsiteY5" fmla="*/ 145008 h 852822"/>
                <a:gd name="connsiteX6" fmla="*/ 12096750 w 12096750"/>
                <a:gd name="connsiteY6" fmla="*/ 697458 h 852822"/>
                <a:gd name="connsiteX7" fmla="*/ 12096750 w 12096750"/>
                <a:gd name="connsiteY7" fmla="*/ 697458 h 852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96750" h="852822">
                  <a:moveTo>
                    <a:pt x="0" y="30708"/>
                  </a:moveTo>
                  <a:cubicBezTo>
                    <a:pt x="615950" y="-2630"/>
                    <a:pt x="1231900" y="-35967"/>
                    <a:pt x="1981200" y="87858"/>
                  </a:cubicBezTo>
                  <a:cubicBezTo>
                    <a:pt x="2730500" y="211683"/>
                    <a:pt x="3825875" y="719683"/>
                    <a:pt x="4495800" y="773658"/>
                  </a:cubicBezTo>
                  <a:cubicBezTo>
                    <a:pt x="5165725" y="827633"/>
                    <a:pt x="5508625" y="399008"/>
                    <a:pt x="6000750" y="411708"/>
                  </a:cubicBezTo>
                  <a:cubicBezTo>
                    <a:pt x="6492875" y="424408"/>
                    <a:pt x="6911975" y="894308"/>
                    <a:pt x="7448550" y="849858"/>
                  </a:cubicBezTo>
                  <a:cubicBezTo>
                    <a:pt x="7985125" y="805408"/>
                    <a:pt x="8445500" y="170408"/>
                    <a:pt x="9220200" y="145008"/>
                  </a:cubicBezTo>
                  <a:cubicBezTo>
                    <a:pt x="9994900" y="119608"/>
                    <a:pt x="12096750" y="697458"/>
                    <a:pt x="12096750" y="697458"/>
                  </a:cubicBezTo>
                  <a:lnTo>
                    <a:pt x="12096750" y="697458"/>
                  </a:lnTo>
                </a:path>
              </a:pathLst>
            </a:cu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107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23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思源黑体 CN Heavy" panose="020B0A00000000000000" charset="-122"/>
                <a:cs typeface="+mn-cs"/>
              </a:endParaRPr>
            </a:p>
          </p:txBody>
        </p:sp>
        <p:sp>
          <p:nvSpPr>
            <p:cNvPr id="37" name="任意多边形 5">
              <a:extLst>
                <a:ext uri="{FF2B5EF4-FFF2-40B4-BE49-F238E27FC236}">
                  <a16:creationId xmlns:a16="http://schemas.microsoft.com/office/drawing/2014/main" id="{87EE1043-1FBD-3FDB-3406-5491EDA38ED2}"/>
                </a:ext>
              </a:extLst>
            </p:cNvPr>
            <p:cNvSpPr/>
            <p:nvPr/>
          </p:nvSpPr>
          <p:spPr>
            <a:xfrm>
              <a:off x="-4951663" y="4378563"/>
              <a:ext cx="24188166" cy="1705268"/>
            </a:xfrm>
            <a:custGeom>
              <a:avLst/>
              <a:gdLst>
                <a:gd name="connsiteX0" fmla="*/ 0 w 12096750"/>
                <a:gd name="connsiteY0" fmla="*/ 30708 h 852822"/>
                <a:gd name="connsiteX1" fmla="*/ 1981200 w 12096750"/>
                <a:gd name="connsiteY1" fmla="*/ 87858 h 852822"/>
                <a:gd name="connsiteX2" fmla="*/ 4495800 w 12096750"/>
                <a:gd name="connsiteY2" fmla="*/ 773658 h 852822"/>
                <a:gd name="connsiteX3" fmla="*/ 6000750 w 12096750"/>
                <a:gd name="connsiteY3" fmla="*/ 411708 h 852822"/>
                <a:gd name="connsiteX4" fmla="*/ 7448550 w 12096750"/>
                <a:gd name="connsiteY4" fmla="*/ 849858 h 852822"/>
                <a:gd name="connsiteX5" fmla="*/ 9220200 w 12096750"/>
                <a:gd name="connsiteY5" fmla="*/ 145008 h 852822"/>
                <a:gd name="connsiteX6" fmla="*/ 12096750 w 12096750"/>
                <a:gd name="connsiteY6" fmla="*/ 697458 h 852822"/>
                <a:gd name="connsiteX7" fmla="*/ 12096750 w 12096750"/>
                <a:gd name="connsiteY7" fmla="*/ 697458 h 852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96750" h="852822">
                  <a:moveTo>
                    <a:pt x="0" y="30708"/>
                  </a:moveTo>
                  <a:cubicBezTo>
                    <a:pt x="615950" y="-2630"/>
                    <a:pt x="1231900" y="-35967"/>
                    <a:pt x="1981200" y="87858"/>
                  </a:cubicBezTo>
                  <a:cubicBezTo>
                    <a:pt x="2730500" y="211683"/>
                    <a:pt x="3825875" y="719683"/>
                    <a:pt x="4495800" y="773658"/>
                  </a:cubicBezTo>
                  <a:cubicBezTo>
                    <a:pt x="5165725" y="827633"/>
                    <a:pt x="5508625" y="399008"/>
                    <a:pt x="6000750" y="411708"/>
                  </a:cubicBezTo>
                  <a:cubicBezTo>
                    <a:pt x="6492875" y="424408"/>
                    <a:pt x="6911975" y="894308"/>
                    <a:pt x="7448550" y="849858"/>
                  </a:cubicBezTo>
                  <a:cubicBezTo>
                    <a:pt x="7985125" y="805408"/>
                    <a:pt x="8445500" y="170408"/>
                    <a:pt x="9220200" y="145008"/>
                  </a:cubicBezTo>
                  <a:cubicBezTo>
                    <a:pt x="9994900" y="119608"/>
                    <a:pt x="12096750" y="697458"/>
                    <a:pt x="12096750" y="697458"/>
                  </a:cubicBezTo>
                  <a:lnTo>
                    <a:pt x="12096750" y="697458"/>
                  </a:lnTo>
                </a:path>
              </a:pathLst>
            </a:cu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107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23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思源黑体 CN Heavy" panose="020B0A00000000000000" charset="-122"/>
                <a:cs typeface="+mn-cs"/>
              </a:endParaRPr>
            </a:p>
          </p:txBody>
        </p:sp>
        <p:sp>
          <p:nvSpPr>
            <p:cNvPr id="38" name="任意多边形 6">
              <a:extLst>
                <a:ext uri="{FF2B5EF4-FFF2-40B4-BE49-F238E27FC236}">
                  <a16:creationId xmlns:a16="http://schemas.microsoft.com/office/drawing/2014/main" id="{3D6B2633-A71B-C8DD-9990-7D61EA054236}"/>
                </a:ext>
              </a:extLst>
            </p:cNvPr>
            <p:cNvSpPr/>
            <p:nvPr/>
          </p:nvSpPr>
          <p:spPr>
            <a:xfrm>
              <a:off x="-2464629" y="4414545"/>
              <a:ext cx="24188167" cy="1705268"/>
            </a:xfrm>
            <a:custGeom>
              <a:avLst/>
              <a:gdLst>
                <a:gd name="connsiteX0" fmla="*/ 0 w 12096750"/>
                <a:gd name="connsiteY0" fmla="*/ 30708 h 852822"/>
                <a:gd name="connsiteX1" fmla="*/ 1981200 w 12096750"/>
                <a:gd name="connsiteY1" fmla="*/ 87858 h 852822"/>
                <a:gd name="connsiteX2" fmla="*/ 4495800 w 12096750"/>
                <a:gd name="connsiteY2" fmla="*/ 773658 h 852822"/>
                <a:gd name="connsiteX3" fmla="*/ 6000750 w 12096750"/>
                <a:gd name="connsiteY3" fmla="*/ 411708 h 852822"/>
                <a:gd name="connsiteX4" fmla="*/ 7448550 w 12096750"/>
                <a:gd name="connsiteY4" fmla="*/ 849858 h 852822"/>
                <a:gd name="connsiteX5" fmla="*/ 9220200 w 12096750"/>
                <a:gd name="connsiteY5" fmla="*/ 145008 h 852822"/>
                <a:gd name="connsiteX6" fmla="*/ 12096750 w 12096750"/>
                <a:gd name="connsiteY6" fmla="*/ 697458 h 852822"/>
                <a:gd name="connsiteX7" fmla="*/ 12096750 w 12096750"/>
                <a:gd name="connsiteY7" fmla="*/ 697458 h 852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96750" h="852822">
                  <a:moveTo>
                    <a:pt x="0" y="30708"/>
                  </a:moveTo>
                  <a:cubicBezTo>
                    <a:pt x="615950" y="-2630"/>
                    <a:pt x="1231900" y="-35967"/>
                    <a:pt x="1981200" y="87858"/>
                  </a:cubicBezTo>
                  <a:cubicBezTo>
                    <a:pt x="2730500" y="211683"/>
                    <a:pt x="3825875" y="719683"/>
                    <a:pt x="4495800" y="773658"/>
                  </a:cubicBezTo>
                  <a:cubicBezTo>
                    <a:pt x="5165725" y="827633"/>
                    <a:pt x="5508625" y="399008"/>
                    <a:pt x="6000750" y="411708"/>
                  </a:cubicBezTo>
                  <a:cubicBezTo>
                    <a:pt x="6492875" y="424408"/>
                    <a:pt x="6911975" y="894308"/>
                    <a:pt x="7448550" y="849858"/>
                  </a:cubicBezTo>
                  <a:cubicBezTo>
                    <a:pt x="7985125" y="805408"/>
                    <a:pt x="8445500" y="170408"/>
                    <a:pt x="9220200" y="145008"/>
                  </a:cubicBezTo>
                  <a:cubicBezTo>
                    <a:pt x="9994900" y="119608"/>
                    <a:pt x="12096750" y="697458"/>
                    <a:pt x="12096750" y="697458"/>
                  </a:cubicBezTo>
                  <a:lnTo>
                    <a:pt x="12096750" y="697458"/>
                  </a:lnTo>
                </a:path>
              </a:pathLst>
            </a:cu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107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23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思源黑体 CN Heavy" panose="020B0A00000000000000" charset="-122"/>
                <a:cs typeface="+mn-cs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AFDAA903-262F-56A2-2B8D-C2E5AE7F3309}"/>
              </a:ext>
            </a:extLst>
          </p:cNvPr>
          <p:cNvSpPr txBox="1"/>
          <p:nvPr/>
        </p:nvSpPr>
        <p:spPr>
          <a:xfrm>
            <a:off x="2276285" y="2024360"/>
            <a:ext cx="7639429" cy="1015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6000" dirty="0">
                <a:solidFill>
                  <a:srgbClr val="FFFFFF"/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思源黑体 CN Heavy" panose="020B0A00000000000000" charset="-122"/>
              </a:rPr>
              <a:t>NFC controller</a:t>
            </a:r>
            <a:r>
              <a:rPr lang="zh-CN" altLang="en-US" sz="6000" dirty="0">
                <a:solidFill>
                  <a:srgbClr val="FFFFFF"/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思源黑体 CN Heavy" panose="020B0A00000000000000" charset="-122"/>
              </a:rPr>
              <a:t>芯片</a:t>
            </a:r>
            <a:endParaRPr lang="en-US" altLang="zh-CN" sz="6000" dirty="0">
              <a:solidFill>
                <a:srgbClr val="FFFFFF"/>
              </a:solidFill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  <a:sym typeface="思源黑体 CN Heavy" panose="020B0A00000000000000" charset="-122"/>
            </a:endParaRPr>
          </a:p>
          <a:p>
            <a:pPr algn="ctr"/>
            <a:r>
              <a:rPr lang="zh-CN" altLang="en-US" sz="6000" dirty="0">
                <a:solidFill>
                  <a:srgbClr val="FFFFFF"/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思源黑体 CN Heavy" panose="020B0A00000000000000" charset="-122"/>
              </a:rPr>
              <a:t>市场调研报告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8B4DFD9-0BC4-7CF3-B598-3E2568B1FDCF}"/>
              </a:ext>
            </a:extLst>
          </p:cNvPr>
          <p:cNvSpPr txBox="1"/>
          <p:nvPr/>
        </p:nvSpPr>
        <p:spPr>
          <a:xfrm>
            <a:off x="4705350" y="4701658"/>
            <a:ext cx="2781300" cy="33855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 CN"/>
              </a:rPr>
              <a:t>技术中心</a:t>
            </a:r>
            <a:r>
              <a:rPr lang="en-US" altLang="zh-CN" sz="16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 CN"/>
              </a:rPr>
              <a:t>-</a:t>
            </a:r>
            <a:r>
              <a:rPr lang="zh-CN" altLang="en-US" sz="16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 CN"/>
              </a:rPr>
              <a:t>数字创新组</a:t>
            </a:r>
            <a:endParaRPr kumimoji="0" lang="zh-CN" altLang="en-US" sz="1600" b="1" i="0" u="none" strike="noStrike" kern="120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思源黑体 CN"/>
            </a:endParaRPr>
          </a:p>
        </p:txBody>
      </p:sp>
    </p:spTree>
    <p:extLst>
      <p:ext uri="{BB962C8B-B14F-4D97-AF65-F5344CB8AC3E}">
        <p14:creationId xmlns:p14="http://schemas.microsoft.com/office/powerpoint/2010/main" val="219459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E092AA8-18DE-A895-B5FB-C21AA9C9EC26}"/>
              </a:ext>
            </a:extLst>
          </p:cNvPr>
          <p:cNvSpPr/>
          <p:nvPr/>
        </p:nvSpPr>
        <p:spPr>
          <a:xfrm>
            <a:off x="0" y="228194"/>
            <a:ext cx="123060" cy="611841"/>
          </a:xfrm>
          <a:prstGeom prst="rect">
            <a:avLst/>
          </a:prstGeom>
          <a:solidFill>
            <a:srgbClr val="0F6FC6"/>
          </a:solidFill>
          <a:ln>
            <a:solidFill>
              <a:srgbClr val="128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cs typeface="+mn-cs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983AFE72-4948-D155-1905-B51779D9C673}"/>
              </a:ext>
            </a:extLst>
          </p:cNvPr>
          <p:cNvSpPr txBox="1"/>
          <p:nvPr/>
        </p:nvSpPr>
        <p:spPr>
          <a:xfrm>
            <a:off x="293223" y="303986"/>
            <a:ext cx="3967757" cy="461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硬件架构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C1591C-0AA9-7ED7-39B5-99710C1791C6}"/>
              </a:ext>
            </a:extLst>
          </p:cNvPr>
          <p:cNvSpPr txBox="1"/>
          <p:nvPr/>
        </p:nvSpPr>
        <p:spPr>
          <a:xfrm>
            <a:off x="654961" y="5073795"/>
            <a:ext cx="2872204" cy="697271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marL="0" lvl="2" algn="ctr" fontAlgn="ctr">
              <a:lnSpc>
                <a:spcPct val="150000"/>
              </a:lnSpc>
              <a:buSzPct val="100000"/>
              <a:defRPr/>
            </a:pPr>
            <a:r>
              <a:rPr lang="en-US" altLang="zh-CN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NFC CLF + SIM(SE)</a:t>
            </a:r>
          </a:p>
          <a:p>
            <a:pPr marL="0" lvl="2" algn="ctr" fontAlgn="ctr">
              <a:lnSpc>
                <a:spcPct val="150000"/>
              </a:lnSpc>
              <a:buSzPct val="100000"/>
              <a:defRPr/>
            </a:pPr>
            <a:r>
              <a:rPr lang="zh-CN" altLang="en-US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手机使用非接触前端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(CLF)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整合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NFC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功能</a:t>
            </a:r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  <a:sym typeface="思源黑体 CN Heavy" panose="020B0A00000000000000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811A37-810D-E424-3CC3-CCDFDA8F9DF6}"/>
              </a:ext>
            </a:extLst>
          </p:cNvPr>
          <p:cNvSpPr txBox="1"/>
          <p:nvPr/>
        </p:nvSpPr>
        <p:spPr>
          <a:xfrm>
            <a:off x="4532355" y="4947426"/>
            <a:ext cx="4266931" cy="1161505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marL="0" lvl="2" algn="ctr" fontAlgn="ctr">
              <a:lnSpc>
                <a:spcPct val="150000"/>
              </a:lnSpc>
              <a:buSzPct val="100000"/>
              <a:defRPr/>
            </a:pP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NFC CLF with Built-in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 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SE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 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+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 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SIM(SE)</a:t>
            </a:r>
          </a:p>
          <a:p>
            <a:pPr marL="0" lvl="2" algn="just" fontAlgn="ctr">
              <a:lnSpc>
                <a:spcPct val="150000"/>
              </a:lnSpc>
              <a:buSzPct val="100000"/>
              <a:defRPr/>
            </a:pPr>
            <a:r>
              <a:rPr lang="zh-CN" altLang="en-US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在下一代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NFC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实现中，微控制器将集成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CLF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和安全单元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(SE)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，从而支持使用内部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SE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或外部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SIM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卡的通用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NFC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事务处理功能。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  <a:sym typeface="思源黑体 CN Heavy" panose="020B0A00000000000000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146677-835D-CD50-4A51-7F3B3B177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53"/>
          <a:stretch/>
        </p:blipFill>
        <p:spPr>
          <a:xfrm>
            <a:off x="452889" y="2124209"/>
            <a:ext cx="3648423" cy="295067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C6C9D23-C6D4-9928-DCA1-008DB93AB7F6}"/>
              </a:ext>
            </a:extLst>
          </p:cNvPr>
          <p:cNvSpPr txBox="1"/>
          <p:nvPr/>
        </p:nvSpPr>
        <p:spPr>
          <a:xfrm>
            <a:off x="123060" y="951591"/>
            <a:ext cx="3936007" cy="12442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下图显示了手机中的一种可能的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实现。无接触前端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(CLF)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主要完成射频连接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,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以及与手机应用处理器和用户身份模块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(SIM)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卡的接口功能。</a:t>
            </a:r>
          </a:p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endParaRPr lang="zh-CN" altLang="en-US" sz="1400" dirty="0">
              <a:ea typeface="思源黑体 CN Heavy" panose="020B0A00000000000000"/>
              <a:sym typeface="思源黑体 CN Heavy" panose="020B0A00000000000000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5F710D2-CF13-DA08-D6CD-FB96E75067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90"/>
          <a:stretch/>
        </p:blipFill>
        <p:spPr>
          <a:xfrm>
            <a:off x="5064257" y="2388818"/>
            <a:ext cx="2165306" cy="261641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F605B25-CE7A-9A41-4348-81991965FE2A}"/>
              </a:ext>
            </a:extLst>
          </p:cNvPr>
          <p:cNvSpPr txBox="1"/>
          <p:nvPr/>
        </p:nvSpPr>
        <p:spPr>
          <a:xfrm>
            <a:off x="4532355" y="951590"/>
            <a:ext cx="7536585" cy="1404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下图是另外一种配置，它将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CLF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集成在瑞萨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RF21S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等安全微控制器内部，因此进一步提高了灵活性。这种下一代方法可以根据要求使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功能独立于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SIM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卡或与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SIM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卡一起工作。安全的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微控制器可以实现许多应用要求的所有功能，这些应用有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EMV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财务事项、运输系统支付卡、票务和身份证等。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0F92E25-B0BD-73F5-FA0F-AC57FD7E45F6}"/>
              </a:ext>
            </a:extLst>
          </p:cNvPr>
          <p:cNvCxnSpPr>
            <a:cxnSpLocks/>
          </p:cNvCxnSpPr>
          <p:nvPr/>
        </p:nvCxnSpPr>
        <p:spPr>
          <a:xfrm>
            <a:off x="4279836" y="840035"/>
            <a:ext cx="31750" cy="571397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D8ADBB0-C220-16AF-CEFB-D73B405C8F96}"/>
              </a:ext>
            </a:extLst>
          </p:cNvPr>
          <p:cNvSpPr txBox="1"/>
          <p:nvPr/>
        </p:nvSpPr>
        <p:spPr>
          <a:xfrm>
            <a:off x="7982234" y="2356031"/>
            <a:ext cx="3888228" cy="18710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另外，这种微控制器支持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调制解调功能，因此能够通过手机中的</a:t>
            </a:r>
            <a:r>
              <a:rPr lang="en-US" altLang="zh-CN" sz="1400" b="1" dirty="0">
                <a:ea typeface="思源黑体 CN Heavy" panose="020B0A00000000000000"/>
                <a:sym typeface="思源黑体 CN Heavy" panose="020B0A00000000000000" charset="-122"/>
              </a:rPr>
              <a:t>SIM</a:t>
            </a:r>
            <a:r>
              <a:rPr lang="zh-CN" altLang="en-US" sz="1400" b="1" dirty="0">
                <a:ea typeface="思源黑体 CN Heavy" panose="020B0A00000000000000"/>
                <a:sym typeface="思源黑体 CN Heavy" panose="020B0A00000000000000" charset="-122"/>
              </a:rPr>
              <a:t>卡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或其它安全单元实现额外服务。由于这种方法最大限度地实现了多功能性，因此这种微控制器也适合零售设备、笔记本电脑和平板电脑中的应用。</a:t>
            </a:r>
          </a:p>
        </p:txBody>
      </p:sp>
    </p:spTree>
    <p:extLst>
      <p:ext uri="{BB962C8B-B14F-4D97-AF65-F5344CB8AC3E}">
        <p14:creationId xmlns:p14="http://schemas.microsoft.com/office/powerpoint/2010/main" val="2779413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1A15E36C-499E-3428-4B23-F12370223CB6}"/>
              </a:ext>
            </a:extLst>
          </p:cNvPr>
          <p:cNvGrpSpPr/>
          <p:nvPr/>
        </p:nvGrpSpPr>
        <p:grpSpPr>
          <a:xfrm flipH="1">
            <a:off x="3335640" y="5654072"/>
            <a:ext cx="4373260" cy="162309"/>
            <a:chOff x="-2747725" y="3039014"/>
            <a:chExt cx="4373260" cy="162309"/>
          </a:xfrm>
          <a:solidFill>
            <a:srgbClr val="0F6FC6"/>
          </a:solidFill>
        </p:grpSpPr>
        <p:sp>
          <p:nvSpPr>
            <p:cNvPr id="27" name="Oval 18">
              <a:extLst>
                <a:ext uri="{FF2B5EF4-FFF2-40B4-BE49-F238E27FC236}">
                  <a16:creationId xmlns:a16="http://schemas.microsoft.com/office/drawing/2014/main" id="{2320054A-A4A3-7777-83DD-BE482B6D9C9E}"/>
                </a:ext>
              </a:extLst>
            </p:cNvPr>
            <p:cNvSpPr/>
            <p:nvPr/>
          </p:nvSpPr>
          <p:spPr>
            <a:xfrm>
              <a:off x="1463222" y="3039014"/>
              <a:ext cx="162313" cy="16230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sym typeface="思源黑体 CN Heavy" panose="020B0A00000000000000" charset="-122"/>
              </a:endParaRPr>
            </a:p>
          </p:txBody>
        </p:sp>
        <p:cxnSp>
          <p:nvCxnSpPr>
            <p:cNvPr id="28" name="Straight Connector 25">
              <a:extLst>
                <a:ext uri="{FF2B5EF4-FFF2-40B4-BE49-F238E27FC236}">
                  <a16:creationId xmlns:a16="http://schemas.microsoft.com/office/drawing/2014/main" id="{0023BA46-A6F9-52A5-FDEA-EF3561A40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747725" y="3120167"/>
              <a:ext cx="4240143" cy="1"/>
            </a:xfrm>
            <a:prstGeom prst="line">
              <a:avLst/>
            </a:prstGeom>
            <a:grpFill/>
            <a:ln>
              <a:solidFill>
                <a:srgbClr val="0F6F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7FC0FFF-5565-2A1E-6EBC-CE01A2EEC93A}"/>
              </a:ext>
            </a:extLst>
          </p:cNvPr>
          <p:cNvGrpSpPr/>
          <p:nvPr/>
        </p:nvGrpSpPr>
        <p:grpSpPr>
          <a:xfrm flipH="1">
            <a:off x="5822952" y="4540783"/>
            <a:ext cx="3300739" cy="162309"/>
            <a:chOff x="-1675204" y="3039014"/>
            <a:chExt cx="3300739" cy="162309"/>
          </a:xfrm>
          <a:solidFill>
            <a:srgbClr val="0F6FC6"/>
          </a:solidFill>
        </p:grpSpPr>
        <p:sp>
          <p:nvSpPr>
            <p:cNvPr id="11" name="Oval 18">
              <a:extLst>
                <a:ext uri="{FF2B5EF4-FFF2-40B4-BE49-F238E27FC236}">
                  <a16:creationId xmlns:a16="http://schemas.microsoft.com/office/drawing/2014/main" id="{855CD826-E234-971D-0140-5E9E657790AC}"/>
                </a:ext>
              </a:extLst>
            </p:cNvPr>
            <p:cNvSpPr/>
            <p:nvPr/>
          </p:nvSpPr>
          <p:spPr>
            <a:xfrm>
              <a:off x="1463222" y="3039014"/>
              <a:ext cx="162313" cy="16230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sym typeface="思源黑体 CN Heavy" panose="020B0A00000000000000" charset="-122"/>
              </a:endParaRPr>
            </a:p>
          </p:txBody>
        </p:sp>
        <p:cxnSp>
          <p:nvCxnSpPr>
            <p:cNvPr id="12" name="Straight Connector 25">
              <a:extLst>
                <a:ext uri="{FF2B5EF4-FFF2-40B4-BE49-F238E27FC236}">
                  <a16:creationId xmlns:a16="http://schemas.microsoft.com/office/drawing/2014/main" id="{5F1AB2C4-569E-64A4-FE76-62DA48966945}"/>
                </a:ext>
              </a:extLst>
            </p:cNvPr>
            <p:cNvCxnSpPr>
              <a:cxnSpLocks/>
            </p:cNvCxnSpPr>
            <p:nvPr/>
          </p:nvCxnSpPr>
          <p:spPr>
            <a:xfrm>
              <a:off x="-1675204" y="3120167"/>
              <a:ext cx="3167622" cy="0"/>
            </a:xfrm>
            <a:prstGeom prst="line">
              <a:avLst/>
            </a:prstGeom>
            <a:grpFill/>
            <a:ln>
              <a:solidFill>
                <a:srgbClr val="0F6F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D272806-0344-7346-0129-F8D861D8D0FF}"/>
              </a:ext>
            </a:extLst>
          </p:cNvPr>
          <p:cNvGrpSpPr/>
          <p:nvPr/>
        </p:nvGrpSpPr>
        <p:grpSpPr>
          <a:xfrm flipH="1">
            <a:off x="4552952" y="5088060"/>
            <a:ext cx="3300739" cy="162309"/>
            <a:chOff x="-1675204" y="3039014"/>
            <a:chExt cx="3300739" cy="162309"/>
          </a:xfrm>
          <a:solidFill>
            <a:srgbClr val="0F6FC6"/>
          </a:solidFill>
        </p:grpSpPr>
        <p:sp>
          <p:nvSpPr>
            <p:cNvPr id="23" name="Oval 18">
              <a:extLst>
                <a:ext uri="{FF2B5EF4-FFF2-40B4-BE49-F238E27FC236}">
                  <a16:creationId xmlns:a16="http://schemas.microsoft.com/office/drawing/2014/main" id="{A57E6806-581B-6A34-CB87-FEE674DDDCC8}"/>
                </a:ext>
              </a:extLst>
            </p:cNvPr>
            <p:cNvSpPr/>
            <p:nvPr/>
          </p:nvSpPr>
          <p:spPr>
            <a:xfrm>
              <a:off x="1463222" y="3039014"/>
              <a:ext cx="162313" cy="16230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sym typeface="思源黑体 CN Heavy" panose="020B0A00000000000000" charset="-122"/>
              </a:endParaRPr>
            </a:p>
          </p:txBody>
        </p:sp>
        <p:cxnSp>
          <p:nvCxnSpPr>
            <p:cNvPr id="24" name="Straight Connector 25">
              <a:extLst>
                <a:ext uri="{FF2B5EF4-FFF2-40B4-BE49-F238E27FC236}">
                  <a16:creationId xmlns:a16="http://schemas.microsoft.com/office/drawing/2014/main" id="{9CD1C725-D65D-7859-4823-0405D63BF250}"/>
                </a:ext>
              </a:extLst>
            </p:cNvPr>
            <p:cNvCxnSpPr>
              <a:cxnSpLocks/>
            </p:cNvCxnSpPr>
            <p:nvPr/>
          </p:nvCxnSpPr>
          <p:spPr>
            <a:xfrm>
              <a:off x="-1675204" y="3120167"/>
              <a:ext cx="3167622" cy="0"/>
            </a:xfrm>
            <a:prstGeom prst="line">
              <a:avLst/>
            </a:prstGeom>
            <a:grpFill/>
            <a:ln>
              <a:solidFill>
                <a:srgbClr val="0F6F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EE092AA8-18DE-A895-B5FB-C21AA9C9EC26}"/>
              </a:ext>
            </a:extLst>
          </p:cNvPr>
          <p:cNvSpPr/>
          <p:nvPr/>
        </p:nvSpPr>
        <p:spPr>
          <a:xfrm>
            <a:off x="0" y="228194"/>
            <a:ext cx="123060" cy="611841"/>
          </a:xfrm>
          <a:prstGeom prst="rect">
            <a:avLst/>
          </a:prstGeom>
          <a:solidFill>
            <a:srgbClr val="0F6FC6"/>
          </a:solidFill>
          <a:ln>
            <a:solidFill>
              <a:srgbClr val="128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cs typeface="+mn-cs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983AFE72-4948-D155-1905-B51779D9C673}"/>
              </a:ext>
            </a:extLst>
          </p:cNvPr>
          <p:cNvSpPr txBox="1"/>
          <p:nvPr/>
        </p:nvSpPr>
        <p:spPr>
          <a:xfrm>
            <a:off x="293223" y="303986"/>
            <a:ext cx="3967757" cy="461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399" b="1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SN100T NFC </a:t>
            </a:r>
            <a:r>
              <a:rPr lang="zh-CN" altLang="en-US" sz="2399" b="1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  <a:endParaRPr lang="zh-CN" altLang="en-US" sz="2399" b="1" dirty="0">
              <a:solidFill>
                <a:srgbClr val="0F6F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78A9BD-F09E-BEAA-6344-535BF3AFD575}"/>
              </a:ext>
            </a:extLst>
          </p:cNvPr>
          <p:cNvSpPr txBox="1"/>
          <p:nvPr/>
        </p:nvSpPr>
        <p:spPr>
          <a:xfrm>
            <a:off x="345735" y="925449"/>
            <a:ext cx="5610334" cy="2963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4572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Redmi K20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系列搭载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NXP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SN100T NFC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芯片，交易速度较上代提升了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30%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，支持手机刷公交卡、刷银行卡以及模拟实体门禁卡等多个实用功能。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4572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Redmi K20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选用了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NXP SN100T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SN100T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是恩智浦于去年初发布的全球首款将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功能芯片和嵌入式安全元件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(</a:t>
            </a:r>
            <a:r>
              <a:rPr lang="en-US" altLang="zh-CN" sz="1400" dirty="0" err="1">
                <a:ea typeface="思源黑体 CN Heavy" panose="020B0A00000000000000"/>
                <a:sym typeface="思源黑体 CN Heavy" panose="020B0A00000000000000" charset="-122"/>
              </a:rPr>
              <a:t>eSE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整合在一起的单颗芯片解决方案。其芯片尺寸非常小，工作功耗极低，可以实现快速交易，并且硬件和软件的安全均达到了最高等级。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Redmi K20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采用此芯片以后，交易速度提升了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30%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SE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存储空间提升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25%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。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2A0822-BBB8-E85A-D16E-3FCAA28B8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541" y="3810000"/>
            <a:ext cx="4407096" cy="263895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56450B1-0B05-D69E-DFF1-830850EE8B17}"/>
              </a:ext>
            </a:extLst>
          </p:cNvPr>
          <p:cNvSpPr txBox="1"/>
          <p:nvPr/>
        </p:nvSpPr>
        <p:spPr>
          <a:xfrm>
            <a:off x="6800850" y="2815115"/>
            <a:ext cx="4905758" cy="741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4572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得益于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SN100T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Redmi K20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能够在多场景下，提供实用便利的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交互体验。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C3AEC9-98C3-5EF7-6DEC-C506DBDDB3B7}"/>
              </a:ext>
            </a:extLst>
          </p:cNvPr>
          <p:cNvSpPr txBox="1"/>
          <p:nvPr/>
        </p:nvSpPr>
        <p:spPr>
          <a:xfrm>
            <a:off x="4492030" y="4356595"/>
            <a:ext cx="1387582" cy="463425"/>
          </a:xfrm>
          <a:prstGeom prst="rect">
            <a:avLst/>
          </a:prstGeom>
          <a:noFill/>
        </p:spPr>
        <p:txBody>
          <a:bodyPr wrap="square" rtlCol="0" anchor="t" anchorCtr="1">
            <a:noAutofit/>
          </a:bodyPr>
          <a:lstStyle/>
          <a:p>
            <a:pPr marL="0" lvl="2" algn="just" fontAlgn="ctr">
              <a:lnSpc>
                <a:spcPct val="150000"/>
              </a:lnSpc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手机刷公交卡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6A781BB-E75A-99E4-C34B-5A9A758B83D3}"/>
              </a:ext>
            </a:extLst>
          </p:cNvPr>
          <p:cNvSpPr txBox="1"/>
          <p:nvPr/>
        </p:nvSpPr>
        <p:spPr>
          <a:xfrm>
            <a:off x="3218197" y="4903869"/>
            <a:ext cx="1387582" cy="463425"/>
          </a:xfrm>
          <a:prstGeom prst="rect">
            <a:avLst/>
          </a:prstGeom>
          <a:noFill/>
        </p:spPr>
        <p:txBody>
          <a:bodyPr wrap="square" rtlCol="0" anchor="t" anchorCtr="1">
            <a:noAutofit/>
          </a:bodyPr>
          <a:lstStyle/>
          <a:p>
            <a:pPr marL="0" lvl="2" algn="just" fontAlgn="ctr">
              <a:lnSpc>
                <a:spcPct val="150000"/>
              </a:lnSpc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手机刷银行卡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5103408-E0A0-068F-3931-054100CC1A6D}"/>
              </a:ext>
            </a:extLst>
          </p:cNvPr>
          <p:cNvSpPr txBox="1"/>
          <p:nvPr/>
        </p:nvSpPr>
        <p:spPr>
          <a:xfrm>
            <a:off x="1515623" y="5475635"/>
            <a:ext cx="1864467" cy="463425"/>
          </a:xfrm>
          <a:prstGeom prst="rect">
            <a:avLst/>
          </a:prstGeom>
          <a:noFill/>
        </p:spPr>
        <p:txBody>
          <a:bodyPr wrap="square" rtlCol="0" anchor="t" anchorCtr="1">
            <a:noAutofit/>
          </a:bodyPr>
          <a:lstStyle/>
          <a:p>
            <a:pPr marL="0" lvl="2" algn="just" fontAlgn="ctr">
              <a:lnSpc>
                <a:spcPct val="150000"/>
              </a:lnSpc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手机模拟实体门禁卡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9567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E092AA8-18DE-A895-B5FB-C21AA9C9EC26}"/>
              </a:ext>
            </a:extLst>
          </p:cNvPr>
          <p:cNvSpPr/>
          <p:nvPr/>
        </p:nvSpPr>
        <p:spPr>
          <a:xfrm>
            <a:off x="0" y="228194"/>
            <a:ext cx="123060" cy="611841"/>
          </a:xfrm>
          <a:prstGeom prst="rect">
            <a:avLst/>
          </a:prstGeom>
          <a:solidFill>
            <a:srgbClr val="0F6FC6"/>
          </a:solidFill>
          <a:ln>
            <a:solidFill>
              <a:srgbClr val="128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cs typeface="+mn-cs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983AFE72-4948-D155-1905-B51779D9C673}"/>
              </a:ext>
            </a:extLst>
          </p:cNvPr>
          <p:cNvSpPr txBox="1"/>
          <p:nvPr/>
        </p:nvSpPr>
        <p:spPr>
          <a:xfrm>
            <a:off x="293223" y="303986"/>
            <a:ext cx="6609227" cy="461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NFC (Near Field Communication)</a:t>
            </a: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芯片选型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6450B1-0B05-D69E-DFF1-830850EE8B17}"/>
              </a:ext>
            </a:extLst>
          </p:cNvPr>
          <p:cNvSpPr txBox="1"/>
          <p:nvPr/>
        </p:nvSpPr>
        <p:spPr>
          <a:xfrm>
            <a:off x="293223" y="1359029"/>
            <a:ext cx="6418728" cy="4615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4572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芯片支持的协议、是否支持低功耗检卡、是否能过金融认证、芯片价格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014EB37-E2C4-DEA2-909E-E6E85DDBDE67}"/>
              </a:ext>
            </a:extLst>
          </p:cNvPr>
          <p:cNvSpPr txBox="1"/>
          <p:nvPr/>
        </p:nvSpPr>
        <p:spPr>
          <a:xfrm>
            <a:off x="293223" y="965199"/>
            <a:ext cx="2392827" cy="39382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lvl="2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600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Heavy" panose="020B0A00000000000000" charset="-122"/>
              </a:rPr>
              <a:t>主要考量点：</a:t>
            </a:r>
            <a:endParaRPr lang="zh-CN" altLang="en-US" sz="1600" dirty="0">
              <a:latin typeface="等线" panose="02010600030101010101" pitchFamily="2" charset="-122"/>
              <a:ea typeface="等线" panose="02010600030101010101" pitchFamily="2" charset="-122"/>
              <a:sym typeface="思源黑体 CN Heavy" panose="020B0A00000000000000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FFDE1B0-D128-499F-338F-0CBC46FF6E9C}"/>
              </a:ext>
            </a:extLst>
          </p:cNvPr>
          <p:cNvSpPr txBox="1"/>
          <p:nvPr/>
        </p:nvSpPr>
        <p:spPr>
          <a:xfrm>
            <a:off x="293223" y="1820567"/>
            <a:ext cx="2392827" cy="39382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lvl="2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600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Heavy" panose="020B0A00000000000000" charset="-122"/>
              </a:rPr>
              <a:t>芯片支持协议：</a:t>
            </a:r>
            <a:endParaRPr lang="zh-CN" altLang="en-US" sz="1600" dirty="0">
              <a:latin typeface="等线" panose="02010600030101010101" pitchFamily="2" charset="-122"/>
              <a:ea typeface="等线" panose="02010600030101010101" pitchFamily="2" charset="-122"/>
              <a:sym typeface="思源黑体 CN Heavy" panose="020B0A00000000000000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DCC82E-FFBE-6FFB-62F3-A8B1173286FB}"/>
              </a:ext>
            </a:extLst>
          </p:cNvPr>
          <p:cNvSpPr txBox="1"/>
          <p:nvPr/>
        </p:nvSpPr>
        <p:spPr>
          <a:xfrm>
            <a:off x="293221" y="2214396"/>
            <a:ext cx="10914529" cy="30116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ISO14443A/B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ISO15693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、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ISO18092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和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ISO21481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等</a:t>
            </a:r>
          </a:p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ISO14443A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卡：</a:t>
            </a:r>
            <a:r>
              <a:rPr lang="en-US" altLang="zh-CN" sz="1400" dirty="0" err="1">
                <a:ea typeface="思源黑体 CN Heavy" panose="020B0A00000000000000"/>
                <a:sym typeface="思源黑体 CN Heavy" panose="020B0A00000000000000" charset="-122"/>
              </a:rPr>
              <a:t>Mifare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系列、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Ultralight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系列、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Plus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系列、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CPU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卡系列等</a:t>
            </a:r>
          </a:p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ISO14443B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卡：身份证、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SR176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、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SRI512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等</a:t>
            </a:r>
          </a:p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ISO15693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：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NXP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ICODE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系列、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TI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 </a:t>
            </a:r>
            <a:r>
              <a:rPr lang="en-US" altLang="zh-CN" sz="1400" dirty="0" err="1">
                <a:ea typeface="思源黑体 CN Heavy" panose="020B0A00000000000000"/>
                <a:sym typeface="思源黑体 CN Heavy" panose="020B0A00000000000000" charset="-122"/>
              </a:rPr>
              <a:t>Tag_it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 HF-I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、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ST LRI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等</a:t>
            </a:r>
          </a:p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ISO18092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：包括读卡模式、卡模式、点对点通信模式</a:t>
            </a:r>
          </a:p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ISO21481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：在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ISO18092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基础上兼容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ISO15693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协议</a:t>
            </a:r>
          </a:p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LPCD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功能：芯片低功耗检测卡片功能。没有卡片靠近时，芯片处于低功耗状态， 仅需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10uA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电流，就能完成卡片侦测， 当卡片靠近时，芯片侦测到卡片，唤醒单片机读卡</a:t>
            </a:r>
          </a:p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金融认证：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PBOC2.0/3.0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标准、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EMV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标准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EAF450D-6431-1636-6EC9-A1C11894F86E}"/>
              </a:ext>
            </a:extLst>
          </p:cNvPr>
          <p:cNvSpPr txBox="1"/>
          <p:nvPr/>
        </p:nvSpPr>
        <p:spPr>
          <a:xfrm>
            <a:off x="293221" y="5226050"/>
            <a:ext cx="1867307" cy="39382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lvl="2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600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Heavy" panose="020B0A00000000000000" charset="-122"/>
              </a:rPr>
              <a:t>电路架构：</a:t>
            </a:r>
            <a:endParaRPr lang="zh-CN" altLang="en-US" sz="1600" dirty="0">
              <a:latin typeface="等线" panose="02010600030101010101" pitchFamily="2" charset="-122"/>
              <a:ea typeface="等线" panose="02010600030101010101" pitchFamily="2" charset="-122"/>
              <a:sym typeface="思源黑体 CN Heavy" panose="020B0A00000000000000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FD23F11-27A4-71A2-3701-97C41FAFA417}"/>
              </a:ext>
            </a:extLst>
          </p:cNvPr>
          <p:cNvSpPr txBox="1"/>
          <p:nvPr/>
        </p:nvSpPr>
        <p:spPr>
          <a:xfrm>
            <a:off x="293221" y="5619879"/>
            <a:ext cx="8057029" cy="6031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4572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芯片外部电路通常由以下几个部分组成：供电电路、通信接口电路、天线电路、振荡电路</a:t>
            </a:r>
          </a:p>
        </p:txBody>
      </p:sp>
    </p:spTree>
    <p:extLst>
      <p:ext uri="{BB962C8B-B14F-4D97-AF65-F5344CB8AC3E}">
        <p14:creationId xmlns:p14="http://schemas.microsoft.com/office/powerpoint/2010/main" val="4221557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9">
            <a:extLst>
              <a:ext uri="{FF2B5EF4-FFF2-40B4-BE49-F238E27FC236}">
                <a16:creationId xmlns:a16="http://schemas.microsoft.com/office/drawing/2014/main" id="{A7C1A329-FC04-B151-FA18-18224D45C2F1}"/>
              </a:ext>
            </a:extLst>
          </p:cNvPr>
          <p:cNvCxnSpPr/>
          <p:nvPr/>
        </p:nvCxnSpPr>
        <p:spPr>
          <a:xfrm flipV="1">
            <a:off x="4867241" y="2730500"/>
            <a:ext cx="0" cy="1092200"/>
          </a:xfrm>
          <a:prstGeom prst="line">
            <a:avLst/>
          </a:prstGeom>
          <a:solidFill>
            <a:srgbClr val="C00000"/>
          </a:solidFill>
          <a:ln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39">
            <a:extLst>
              <a:ext uri="{FF2B5EF4-FFF2-40B4-BE49-F238E27FC236}">
                <a16:creationId xmlns:a16="http://schemas.microsoft.com/office/drawing/2014/main" id="{1D5980E4-1C6D-B839-CA6B-E71E83B13A66}"/>
              </a:ext>
            </a:extLst>
          </p:cNvPr>
          <p:cNvSpPr txBox="1"/>
          <p:nvPr/>
        </p:nvSpPr>
        <p:spPr>
          <a:xfrm>
            <a:off x="5044901" y="2652056"/>
            <a:ext cx="3988078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3200" spc="300" dirty="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+mn-ea"/>
                <a:sym typeface="思源黑体 CN Heavy" panose="020B0A00000000000000" charset="-122"/>
              </a:rPr>
              <a:t>市场概况</a:t>
            </a:r>
            <a:endParaRPr lang="en-US" altLang="zh-CN" sz="3200" spc="300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cs typeface="+mn-ea"/>
              <a:sym typeface="思源黑体 CN Heavy" panose="020B0A00000000000000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9DB9E4-41B6-D63C-53AA-41DBAD603804}"/>
              </a:ext>
            </a:extLst>
          </p:cNvPr>
          <p:cNvSpPr txBox="1"/>
          <p:nvPr/>
        </p:nvSpPr>
        <p:spPr>
          <a:xfrm>
            <a:off x="3328901" y="2451096"/>
            <a:ext cx="1156014" cy="969985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lang="en-US" altLang="zh-CN" sz="6000" dirty="0">
                <a:solidFill>
                  <a:srgbClr val="0F6FC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思源黑体 CN Heavy" panose="020B0A00000000000000" charset="-122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728732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E092AA8-18DE-A895-B5FB-C21AA9C9EC26}"/>
              </a:ext>
            </a:extLst>
          </p:cNvPr>
          <p:cNvSpPr/>
          <p:nvPr/>
        </p:nvSpPr>
        <p:spPr>
          <a:xfrm>
            <a:off x="0" y="228194"/>
            <a:ext cx="123060" cy="611841"/>
          </a:xfrm>
          <a:prstGeom prst="rect">
            <a:avLst/>
          </a:prstGeom>
          <a:solidFill>
            <a:srgbClr val="0F6FC6"/>
          </a:solidFill>
          <a:ln>
            <a:solidFill>
              <a:srgbClr val="128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cs typeface="+mn-cs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983AFE72-4948-D155-1905-B51779D9C673}"/>
              </a:ext>
            </a:extLst>
          </p:cNvPr>
          <p:cNvSpPr txBox="1"/>
          <p:nvPr/>
        </p:nvSpPr>
        <p:spPr>
          <a:xfrm>
            <a:off x="293223" y="303986"/>
            <a:ext cx="3967757" cy="461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芯片厂商</a:t>
            </a:r>
          </a:p>
        </p:txBody>
      </p:sp>
      <p:graphicFrame>
        <p:nvGraphicFramePr>
          <p:cNvPr id="9" name="表格 3">
            <a:extLst>
              <a:ext uri="{FF2B5EF4-FFF2-40B4-BE49-F238E27FC236}">
                <a16:creationId xmlns:a16="http://schemas.microsoft.com/office/drawing/2014/main" id="{5BB71CD5-7483-4430-28FA-BA1675620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3018"/>
              </p:ext>
            </p:extLst>
          </p:nvPr>
        </p:nvGraphicFramePr>
        <p:xfrm>
          <a:off x="229939" y="1475499"/>
          <a:ext cx="11732122" cy="5306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784">
                  <a:extLst>
                    <a:ext uri="{9D8B030D-6E8A-4147-A177-3AD203B41FA5}">
                      <a16:colId xmlns:a16="http://schemas.microsoft.com/office/drawing/2014/main" val="904982841"/>
                    </a:ext>
                  </a:extLst>
                </a:gridCol>
                <a:gridCol w="4426017">
                  <a:extLst>
                    <a:ext uri="{9D8B030D-6E8A-4147-A177-3AD203B41FA5}">
                      <a16:colId xmlns:a16="http://schemas.microsoft.com/office/drawing/2014/main" val="1746108868"/>
                    </a:ext>
                  </a:extLst>
                </a:gridCol>
                <a:gridCol w="1616613">
                  <a:extLst>
                    <a:ext uri="{9D8B030D-6E8A-4147-A177-3AD203B41FA5}">
                      <a16:colId xmlns:a16="http://schemas.microsoft.com/office/drawing/2014/main" val="3885025706"/>
                    </a:ext>
                  </a:extLst>
                </a:gridCol>
                <a:gridCol w="4058708">
                  <a:extLst>
                    <a:ext uri="{9D8B030D-6E8A-4147-A177-3AD203B41FA5}">
                      <a16:colId xmlns:a16="http://schemas.microsoft.com/office/drawing/2014/main" val="2430069492"/>
                    </a:ext>
                  </a:extLst>
                </a:gridCol>
              </a:tblGrid>
              <a:tr h="225334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国外</a:t>
                      </a:r>
                      <a:r>
                        <a:rPr lang="en-US" altLang="zh-CN" sz="1400" dirty="0"/>
                        <a:t>NFC</a:t>
                      </a:r>
                      <a:r>
                        <a:rPr lang="zh-CN" altLang="en-US" sz="1400" dirty="0"/>
                        <a:t>芯片厂商</a:t>
                      </a:r>
                    </a:p>
                  </a:txBody>
                  <a:tcPr anchor="ctr" anchorCtr="1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简介</a:t>
                      </a:r>
                    </a:p>
                  </a:txBody>
                  <a:tcPr anchor="ctr" anchorCtr="1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国内</a:t>
                      </a:r>
                      <a:r>
                        <a:rPr lang="en-US" altLang="zh-CN" sz="1400" dirty="0"/>
                        <a:t>NFC</a:t>
                      </a:r>
                      <a:r>
                        <a:rPr lang="zh-CN" altLang="en-US" sz="1400" dirty="0"/>
                        <a:t>技术厂商</a:t>
                      </a:r>
                    </a:p>
                  </a:txBody>
                  <a:tcPr anchor="ctr" anchorCtr="1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简介</a:t>
                      </a:r>
                    </a:p>
                  </a:txBody>
                  <a:tcPr anchor="ctr" anchorCtr="1">
                    <a:solidFill>
                      <a:srgbClr val="0F6F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923530"/>
                  </a:ext>
                </a:extLst>
              </a:tr>
              <a:tr h="4306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Philips</a:t>
                      </a:r>
                      <a:endParaRPr lang="zh-CN" altLang="en-US" sz="1200" dirty="0"/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Philip</a:t>
                      </a:r>
                      <a:r>
                        <a:rPr lang="zh-CN" altLang="en-US" sz="1200" dirty="0"/>
                        <a:t>是世界上最大的非接触智能卡提供商，也是</a:t>
                      </a:r>
                      <a:r>
                        <a:rPr lang="en-US" altLang="zh-CN" sz="1200" dirty="0"/>
                        <a:t>NFC</a:t>
                      </a:r>
                      <a:r>
                        <a:rPr lang="zh-CN" altLang="en-US" sz="1200" dirty="0"/>
                        <a:t>论坛的创始厂商之一，在</a:t>
                      </a:r>
                      <a:r>
                        <a:rPr lang="en-US" altLang="zh-CN" sz="1200" dirty="0"/>
                        <a:t>ISO14443 Type A </a:t>
                      </a:r>
                      <a:r>
                        <a:rPr lang="zh-CN" altLang="en-US" sz="1200" dirty="0"/>
                        <a:t>上有完整的专利，并且据此制造的非接触智能卡</a:t>
                      </a:r>
                      <a:r>
                        <a:rPr lang="en-US" altLang="zh-CN" sz="1200" dirty="0"/>
                        <a:t>MIFARE</a:t>
                      </a:r>
                      <a:r>
                        <a:rPr lang="zh-CN" altLang="en-US" sz="1200" dirty="0"/>
                        <a:t>系列。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200" dirty="0"/>
                        <a:t>上海飞聚</a:t>
                      </a:r>
                      <a:endParaRPr lang="en-US" altLang="zh-CN" sz="1200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200" dirty="0"/>
                        <a:t>微电子有限公司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200" dirty="0"/>
                        <a:t>产品：</a:t>
                      </a:r>
                      <a:r>
                        <a:rPr lang="en-US" altLang="zh-CN" sz="1200" dirty="0"/>
                        <a:t>NFC</a:t>
                      </a:r>
                      <a:r>
                        <a:rPr lang="zh-CN" altLang="en-US" sz="1200" dirty="0"/>
                        <a:t>芯片及模组、</a:t>
                      </a:r>
                      <a:r>
                        <a:rPr lang="en-US" altLang="zh-CN" sz="1200" dirty="0"/>
                        <a:t>NFC</a:t>
                      </a:r>
                      <a:r>
                        <a:rPr lang="zh-CN" altLang="en-US" sz="1200" dirty="0"/>
                        <a:t>芯片、</a:t>
                      </a:r>
                      <a:r>
                        <a:rPr lang="en-US" altLang="zh-CN" sz="1200" dirty="0"/>
                        <a:t>NFC</a:t>
                      </a:r>
                      <a:r>
                        <a:rPr lang="zh-CN" altLang="en-US" sz="1200" dirty="0"/>
                        <a:t>模组、高频远距离</a:t>
                      </a:r>
                      <a:r>
                        <a:rPr lang="en-US" altLang="zh-CN" sz="1200" dirty="0"/>
                        <a:t>RFID</a:t>
                      </a:r>
                      <a:r>
                        <a:rPr lang="zh-CN" altLang="en-US" sz="1200" dirty="0"/>
                        <a:t>芯片、防伪</a:t>
                      </a:r>
                      <a:r>
                        <a:rPr lang="en-US" altLang="zh-CN" sz="1200" dirty="0"/>
                        <a:t>RFID</a:t>
                      </a:r>
                      <a:r>
                        <a:rPr lang="zh-CN" altLang="en-US" sz="1200" dirty="0"/>
                        <a:t>芯片、非接触智能卡芯片、个性化芯片定制、电子标签、</a:t>
                      </a:r>
                      <a:r>
                        <a:rPr lang="en-US" altLang="zh-CN" sz="1200" dirty="0"/>
                        <a:t>NFC</a:t>
                      </a:r>
                      <a:r>
                        <a:rPr lang="zh-CN" altLang="en-US" sz="1200" dirty="0"/>
                        <a:t>贴纸、智能卡。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756718"/>
                  </a:ext>
                </a:extLst>
              </a:tr>
              <a:tr h="5070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恩智浦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NXP</a:t>
                      </a:r>
                      <a:r>
                        <a:rPr lang="zh-CN" altLang="en-US" sz="1200" dirty="0"/>
                        <a:t>基于飞利浦开发电子产品时发明的高效能混合讯号技术，以及瞄准未来联网以及节能趋势，专注于开发汽车、辨识、可携式装置及电脑、基础设备及工业四大领域的</a:t>
                      </a:r>
                      <a:r>
                        <a:rPr lang="en-US" altLang="zh-CN" sz="1200" dirty="0"/>
                        <a:t>IC</a:t>
                      </a:r>
                      <a:r>
                        <a:rPr lang="zh-CN" altLang="en-US" sz="1200" dirty="0"/>
                        <a:t>，其中辨识</a:t>
                      </a:r>
                      <a:r>
                        <a:rPr lang="en-US" altLang="zh-CN" sz="1200" dirty="0"/>
                        <a:t>IC</a:t>
                      </a:r>
                      <a:r>
                        <a:rPr lang="zh-CN" altLang="en-US" sz="1200" dirty="0"/>
                        <a:t>为其主要的营收来源，</a:t>
                      </a:r>
                      <a:r>
                        <a:rPr lang="en-US" altLang="zh-CN" sz="1200" dirty="0"/>
                        <a:t>NFC</a:t>
                      </a:r>
                      <a:r>
                        <a:rPr lang="zh-CN" altLang="en-US" sz="1200" dirty="0"/>
                        <a:t>晶片即属于辨识</a:t>
                      </a:r>
                      <a:r>
                        <a:rPr lang="en-US" altLang="zh-CN" sz="1200" dirty="0"/>
                        <a:t>IC</a:t>
                      </a:r>
                      <a:r>
                        <a:rPr lang="zh-CN" altLang="en-US" sz="1200" dirty="0"/>
                        <a:t>的主力产品之一。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200" dirty="0"/>
                        <a:t>深圳市创新佳</a:t>
                      </a:r>
                      <a:endParaRPr lang="en-US" altLang="zh-CN" sz="1200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200" dirty="0"/>
                        <a:t>电子标签有限公司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200" dirty="0"/>
                        <a:t>产品：</a:t>
                      </a:r>
                      <a:r>
                        <a:rPr lang="en-US" altLang="zh-CN" sz="1200" dirty="0"/>
                        <a:t>RFID</a:t>
                      </a:r>
                      <a:r>
                        <a:rPr lang="zh-CN" altLang="en-US" sz="1200" dirty="0"/>
                        <a:t>电子标签、</a:t>
                      </a:r>
                      <a:r>
                        <a:rPr lang="en-US" altLang="zh-CN" sz="1200" dirty="0"/>
                        <a:t>RFID</a:t>
                      </a:r>
                      <a:r>
                        <a:rPr lang="zh-CN" altLang="en-US" sz="1200" dirty="0"/>
                        <a:t>卡、</a:t>
                      </a:r>
                      <a:r>
                        <a:rPr lang="en-US" altLang="zh-CN" sz="1200" dirty="0"/>
                        <a:t>NFC</a:t>
                      </a:r>
                      <a:r>
                        <a:rPr lang="zh-CN" altLang="en-US" sz="1200" dirty="0"/>
                        <a:t>标签、</a:t>
                      </a:r>
                      <a:r>
                        <a:rPr lang="en-US" altLang="zh-CN" sz="1200" dirty="0"/>
                        <a:t>RFID Inlay</a:t>
                      </a:r>
                      <a:r>
                        <a:rPr lang="zh-CN" altLang="en-US" sz="1200" dirty="0"/>
                        <a:t>、</a:t>
                      </a:r>
                      <a:r>
                        <a:rPr lang="en-US" altLang="zh-CN" sz="1200" dirty="0"/>
                        <a:t>RFID</a:t>
                      </a:r>
                      <a:r>
                        <a:rPr lang="zh-CN" altLang="en-US" sz="1200" dirty="0"/>
                        <a:t>手腕带、</a:t>
                      </a:r>
                      <a:r>
                        <a:rPr lang="en-US" altLang="zh-CN" sz="1200" dirty="0"/>
                        <a:t>RFID</a:t>
                      </a:r>
                      <a:r>
                        <a:rPr lang="zh-CN" altLang="en-US" sz="1200" dirty="0"/>
                        <a:t>钥匙扣、超高频电子标签、特种标签、</a:t>
                      </a:r>
                      <a:r>
                        <a:rPr lang="en-US" altLang="zh-CN" sz="1200" dirty="0"/>
                        <a:t>ID/IC</a:t>
                      </a:r>
                      <a:r>
                        <a:rPr lang="zh-CN" altLang="en-US" sz="1200" dirty="0"/>
                        <a:t>非接触式卡、接触式智能卡、智能滴胶卡、</a:t>
                      </a:r>
                      <a:r>
                        <a:rPr lang="en-US" altLang="zh-CN" sz="1200" dirty="0"/>
                        <a:t>RFID</a:t>
                      </a:r>
                      <a:r>
                        <a:rPr lang="zh-CN" altLang="en-US" sz="1200" dirty="0"/>
                        <a:t>读写设备、屏蔽卡、屏蔽卡套、</a:t>
                      </a:r>
                      <a:r>
                        <a:rPr lang="en-US" altLang="zh-CN" sz="1200" dirty="0" err="1"/>
                        <a:t>rfid</a:t>
                      </a:r>
                      <a:r>
                        <a:rPr lang="zh-CN" altLang="en-US" sz="1200" dirty="0"/>
                        <a:t>玻璃管标签。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56599"/>
                  </a:ext>
                </a:extLst>
              </a:tr>
              <a:tr h="4306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INSIDESecure</a:t>
                      </a:r>
                      <a:endParaRPr lang="zh-CN" altLang="en-US" sz="1200" dirty="0"/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专注于</a:t>
                      </a:r>
                      <a:r>
                        <a:rPr lang="en-US" altLang="zh-CN" sz="1200" dirty="0"/>
                        <a:t>NFC</a:t>
                      </a:r>
                      <a:r>
                        <a:rPr lang="zh-CN" altLang="en-US" sz="1200" dirty="0"/>
                        <a:t>技术以及交易安全技术的开发，因此产品多为用于智慧卡的</a:t>
                      </a:r>
                      <a:r>
                        <a:rPr lang="en-US" altLang="zh-CN" sz="1200" dirty="0"/>
                        <a:t>NFC</a:t>
                      </a:r>
                      <a:r>
                        <a:rPr lang="zh-CN" altLang="en-US" sz="1200" dirty="0"/>
                        <a:t>晶片</a:t>
                      </a:r>
                      <a:endParaRPr lang="en-US" altLang="zh-CN" sz="1200" dirty="0"/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200" dirty="0"/>
                        <a:t>深圳市芯益诚</a:t>
                      </a:r>
                      <a:endParaRPr lang="en-US" altLang="zh-CN" sz="1200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200" dirty="0"/>
                        <a:t>智能卡技术有限公司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200" dirty="0"/>
                        <a:t>产品：智能卡、电子标签</a:t>
                      </a:r>
                      <a:r>
                        <a:rPr lang="en-US" altLang="zh-CN" sz="1200" dirty="0"/>
                        <a:t>(NFC</a:t>
                      </a:r>
                      <a:r>
                        <a:rPr lang="zh-CN" altLang="en-US" sz="1200" dirty="0"/>
                        <a:t>标签、高频</a:t>
                      </a:r>
                      <a:r>
                        <a:rPr lang="en-US" altLang="zh-CN" sz="1200" dirty="0"/>
                        <a:t>RFID(HF)</a:t>
                      </a:r>
                      <a:r>
                        <a:rPr lang="zh-CN" altLang="en-US" sz="1200" dirty="0"/>
                        <a:t>、超高频电子标签</a:t>
                      </a:r>
                      <a:r>
                        <a:rPr lang="en-US" altLang="zh-CN" sz="1200" dirty="0"/>
                        <a:t>(UHF))</a:t>
                      </a:r>
                      <a:r>
                        <a:rPr lang="zh-CN" altLang="en-US" sz="1200" dirty="0"/>
                        <a:t>、 </a:t>
                      </a:r>
                      <a:r>
                        <a:rPr lang="en-US" altLang="zh-CN" sz="1200" dirty="0"/>
                        <a:t>PVC</a:t>
                      </a:r>
                      <a:r>
                        <a:rPr lang="zh-CN" altLang="en-US" sz="1200" dirty="0"/>
                        <a:t>卡、可视卡、滴胶卡、手腕带。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866477"/>
                  </a:ext>
                </a:extLst>
              </a:tr>
              <a:tr h="4306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ST</a:t>
                      </a:r>
                    </a:p>
                    <a:p>
                      <a:pPr algn="ctr"/>
                      <a:r>
                        <a:rPr lang="en-US" altLang="zh-CN" sz="1200" dirty="0"/>
                        <a:t>(</a:t>
                      </a:r>
                      <a:r>
                        <a:rPr lang="zh-CN" altLang="en-US" sz="1200" dirty="0"/>
                        <a:t>意法半导体</a:t>
                      </a:r>
                      <a:r>
                        <a:rPr lang="en-US" altLang="zh-CN" sz="1200" dirty="0"/>
                        <a:t>)</a:t>
                      </a:r>
                      <a:endParaRPr lang="zh-CN" altLang="en-US" sz="1200" dirty="0"/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其产品主要应用到微机电制造与感测器、车辆、能源、微控制器</a:t>
                      </a:r>
                      <a:r>
                        <a:rPr lang="en-US" altLang="zh-CN" sz="1200" dirty="0"/>
                        <a:t>(MCU)</a:t>
                      </a:r>
                      <a:r>
                        <a:rPr lang="zh-CN" altLang="en-US" sz="1200" dirty="0"/>
                        <a:t>、以及消费型电子产品五大领域，</a:t>
                      </a:r>
                      <a:r>
                        <a:rPr lang="en-US" altLang="zh-CN" sz="1200" dirty="0"/>
                        <a:t>NFC</a:t>
                      </a:r>
                      <a:r>
                        <a:rPr lang="zh-CN" altLang="en-US" sz="1200" dirty="0"/>
                        <a:t>晶片属于</a:t>
                      </a:r>
                      <a:r>
                        <a:rPr lang="en-US" altLang="zh-CN" sz="1200" dirty="0"/>
                        <a:t>MCU</a:t>
                      </a:r>
                      <a:r>
                        <a:rPr lang="zh-CN" altLang="en-US" sz="1200" dirty="0"/>
                        <a:t>产品线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200" dirty="0"/>
                        <a:t>深圳市</a:t>
                      </a:r>
                      <a:endParaRPr lang="en-US" altLang="zh-CN" sz="1200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200" dirty="0"/>
                        <a:t>蓝加科技有限公司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200" dirty="0"/>
                        <a:t>产品：标准智能卡系列、异形智能卡系列、普通</a:t>
                      </a:r>
                      <a:r>
                        <a:rPr lang="en-US" altLang="zh-CN" sz="1200" dirty="0"/>
                        <a:t>PVC</a:t>
                      </a:r>
                      <a:r>
                        <a:rPr lang="zh-CN" altLang="en-US" sz="1200" dirty="0"/>
                        <a:t>卡、电子标签系列、水晶滴胶卡和</a:t>
                      </a:r>
                      <a:r>
                        <a:rPr lang="en-US" altLang="zh-CN" sz="1200" dirty="0"/>
                        <a:t>NFC</a:t>
                      </a:r>
                      <a:r>
                        <a:rPr lang="zh-CN" altLang="en-US" sz="1200" dirty="0"/>
                        <a:t>标签、</a:t>
                      </a:r>
                      <a:r>
                        <a:rPr lang="en-US" altLang="zh-CN" sz="1200" dirty="0"/>
                        <a:t>INLAY(</a:t>
                      </a:r>
                      <a:r>
                        <a:rPr lang="zh-CN" altLang="en-US" sz="1200" dirty="0"/>
                        <a:t>半成品</a:t>
                      </a:r>
                      <a:r>
                        <a:rPr lang="en-US" altLang="zh-CN" sz="1200" dirty="0"/>
                        <a:t>)</a:t>
                      </a:r>
                      <a:r>
                        <a:rPr lang="zh-CN" altLang="en-US" sz="1200" dirty="0"/>
                        <a:t>。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319574"/>
                  </a:ext>
                </a:extLst>
              </a:tr>
              <a:tr h="4306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英飞凌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英飞凌提供的 </a:t>
                      </a:r>
                      <a:r>
                        <a:rPr lang="en-US" altLang="zh-CN" sz="1200" dirty="0"/>
                        <a:t>NFC</a:t>
                      </a:r>
                      <a:r>
                        <a:rPr lang="zh-CN" altLang="en-US" sz="1200" dirty="0"/>
                        <a:t>解决方案可满足针对安全微控制器的最严格要求，包括</a:t>
                      </a:r>
                      <a:r>
                        <a:rPr lang="en-US" altLang="zh-CN" sz="1200" dirty="0"/>
                        <a:t>Common Criteria EAL 5+ “high”</a:t>
                      </a:r>
                      <a:r>
                        <a:rPr lang="zh-CN" altLang="en-US" sz="1200" dirty="0"/>
                        <a:t>国际标准和</a:t>
                      </a:r>
                      <a:r>
                        <a:rPr lang="en-US" altLang="zh-CN" sz="1200" dirty="0"/>
                        <a:t>EMVCo</a:t>
                      </a:r>
                      <a:r>
                        <a:rPr lang="zh-CN" altLang="en-US" sz="1200" dirty="0"/>
                        <a:t>认证。它们适用于各种借助移动终端实现的</a:t>
                      </a:r>
                      <a:r>
                        <a:rPr lang="en-US" altLang="zh-CN" sz="1200" dirty="0"/>
                        <a:t>NFC</a:t>
                      </a:r>
                      <a:r>
                        <a:rPr lang="zh-CN" altLang="en-US" sz="1200" dirty="0"/>
                        <a:t>支付应用。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200" dirty="0"/>
                        <a:t>深圳市华海</a:t>
                      </a:r>
                      <a:endParaRPr lang="en-US" altLang="zh-CN" sz="1200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200" dirty="0"/>
                        <a:t>智能卡有限公司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200" dirty="0"/>
                        <a:t>产品：手机测试白卡、非接触式卡、接触式卡、钱币卡、子母卡、</a:t>
                      </a:r>
                      <a:r>
                        <a:rPr lang="en-US" altLang="zh-CN" sz="1200" dirty="0"/>
                        <a:t>RFID</a:t>
                      </a:r>
                      <a:r>
                        <a:rPr lang="zh-CN" altLang="en-US" sz="1200" dirty="0"/>
                        <a:t>标签、射频腕带、磁条卡、异形卡、水晶滴胶卡、金属卡、钥匙扣、其他卡、中料。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07804"/>
                  </a:ext>
                </a:extLst>
              </a:tr>
              <a:tr h="6196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博通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作为上游的芯片厂商，博通早就推出了</a:t>
                      </a:r>
                      <a:r>
                        <a:rPr lang="en-US" altLang="zh-CN" sz="1200" dirty="0"/>
                        <a:t>NFC</a:t>
                      </a:r>
                      <a:r>
                        <a:rPr lang="zh-CN" altLang="en-US" sz="1200" dirty="0"/>
                        <a:t>芯片</a:t>
                      </a:r>
                      <a:r>
                        <a:rPr lang="en-US" altLang="zh-CN" sz="1200" dirty="0"/>
                        <a:t>BCM20793</a:t>
                      </a:r>
                      <a:r>
                        <a:rPr lang="zh-CN" altLang="en-US" sz="1200" dirty="0"/>
                        <a:t>，且推出独立</a:t>
                      </a:r>
                      <a:r>
                        <a:rPr lang="en-US" altLang="zh-CN" sz="1200" dirty="0"/>
                        <a:t>NFC</a:t>
                      </a:r>
                      <a:r>
                        <a:rPr lang="zh-CN" altLang="en-US" sz="1200" dirty="0"/>
                        <a:t>控制器以及集</a:t>
                      </a:r>
                      <a:r>
                        <a:rPr lang="en-US" altLang="zh-CN" sz="1200" dirty="0"/>
                        <a:t>NFC/</a:t>
                      </a:r>
                      <a:r>
                        <a:rPr lang="zh-CN" altLang="en-US" sz="1200" dirty="0"/>
                        <a:t>蓝牙</a:t>
                      </a:r>
                      <a:r>
                        <a:rPr lang="en-US" altLang="zh-CN" sz="1200" dirty="0"/>
                        <a:t>/Wi-Fi/FM</a:t>
                      </a:r>
                      <a:r>
                        <a:rPr lang="zh-CN" altLang="en-US" sz="1200" dirty="0"/>
                        <a:t>收音机技术于一身的四合一组合芯片</a:t>
                      </a:r>
                      <a:r>
                        <a:rPr lang="en-US" altLang="zh-CN" sz="1200" dirty="0"/>
                        <a:t>BCM43341</a:t>
                      </a:r>
                      <a:r>
                        <a:rPr lang="zh-CN" altLang="en-US" sz="1200" dirty="0"/>
                        <a:t>。</a:t>
                      </a:r>
                      <a:r>
                        <a:rPr lang="en-US" altLang="zh-CN" sz="1200" dirty="0"/>
                        <a:t>20151</a:t>
                      </a:r>
                      <a:r>
                        <a:rPr lang="zh-CN" altLang="en-US" sz="1200" dirty="0"/>
                        <a:t>年，博通建成了一条“近场通讯技术</a:t>
                      </a:r>
                      <a:r>
                        <a:rPr lang="en-US" altLang="zh-CN" sz="1200" dirty="0"/>
                        <a:t>(NFC)</a:t>
                      </a:r>
                      <a:r>
                        <a:rPr lang="zh-CN" altLang="en-US" sz="1200" dirty="0"/>
                        <a:t>”芯片生产线。凡是采用此</a:t>
                      </a:r>
                      <a:r>
                        <a:rPr lang="en-US" altLang="zh-CN" sz="1200" dirty="0"/>
                        <a:t>NFC</a:t>
                      </a:r>
                      <a:r>
                        <a:rPr lang="zh-CN" altLang="en-US" sz="1200" dirty="0"/>
                        <a:t>芯片的智能手机和消费电子产品就可以变身为“移动钱包”。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200" dirty="0"/>
                        <a:t>同方锐安科技</a:t>
                      </a:r>
                      <a:endParaRPr lang="en-US" altLang="zh-CN" sz="1200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200" dirty="0"/>
                        <a:t>有限公司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200" dirty="0"/>
                        <a:t>产品：门禁系统、电子门锁、速通门系统、防空隔离系统、一卡通应用、射频识别产品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936264"/>
                  </a:ext>
                </a:extLst>
              </a:tr>
              <a:tr h="4306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SONY</a:t>
                      </a:r>
                      <a:endParaRPr lang="zh-CN" altLang="en-US" sz="1200" dirty="0"/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与</a:t>
                      </a:r>
                      <a:r>
                        <a:rPr lang="en-US" altLang="zh-CN" sz="1200" dirty="0"/>
                        <a:t>Philips</a:t>
                      </a:r>
                      <a:r>
                        <a:rPr lang="zh-CN" altLang="en-US" sz="1200" dirty="0"/>
                        <a:t>相类似，</a:t>
                      </a:r>
                      <a:r>
                        <a:rPr lang="en-US" altLang="zh-CN" sz="1200" dirty="0"/>
                        <a:t>SONY</a:t>
                      </a:r>
                      <a:r>
                        <a:rPr lang="zh-CN" altLang="en-US" sz="1200" dirty="0"/>
                        <a:t>同样是</a:t>
                      </a:r>
                      <a:r>
                        <a:rPr lang="en-US" altLang="zh-CN" sz="1200" dirty="0"/>
                        <a:t>NFC</a:t>
                      </a:r>
                      <a:r>
                        <a:rPr lang="zh-CN" altLang="en-US" sz="1200" dirty="0"/>
                        <a:t>论坛的创始者，</a:t>
                      </a:r>
                      <a:r>
                        <a:rPr lang="en-US" altLang="zh-CN" sz="1200" dirty="0"/>
                        <a:t>SONY</a:t>
                      </a:r>
                      <a:r>
                        <a:rPr lang="zh-CN" altLang="en-US" sz="1200" dirty="0"/>
                        <a:t>的</a:t>
                      </a:r>
                      <a:r>
                        <a:rPr lang="en-US" altLang="zh-CN" sz="1200" dirty="0"/>
                        <a:t>Felica</a:t>
                      </a:r>
                      <a:r>
                        <a:rPr lang="zh-CN" altLang="en-US" sz="1200" dirty="0"/>
                        <a:t>系列智能卡，遵循 </a:t>
                      </a:r>
                      <a:r>
                        <a:rPr lang="en-US" altLang="zh-CN" sz="1200" dirty="0"/>
                        <a:t>ISO14443 Type C</a:t>
                      </a:r>
                      <a:r>
                        <a:rPr lang="zh-CN" altLang="en-US" sz="1200" dirty="0"/>
                        <a:t>的标准，而这一标准，也同样由</a:t>
                      </a:r>
                      <a:r>
                        <a:rPr lang="en-US" altLang="zh-CN" sz="1200" dirty="0"/>
                        <a:t>SONY</a:t>
                      </a:r>
                      <a:r>
                        <a:rPr lang="zh-CN" altLang="en-US" sz="1200" dirty="0"/>
                        <a:t>创始，并在世界范围内申请了专利。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200" dirty="0"/>
                        <a:t>深圳市电晨科技</a:t>
                      </a:r>
                      <a:endParaRPr lang="en-US" altLang="zh-CN" sz="1200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200" dirty="0"/>
                        <a:t>有限公司</a:t>
                      </a:r>
                      <a:endParaRPr lang="zh-CN" altLang="en-US" sz="1400" dirty="0"/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200" dirty="0"/>
                        <a:t>产品：</a:t>
                      </a:r>
                      <a:r>
                        <a:rPr lang="en-US" altLang="zh-CN" sz="1200" dirty="0"/>
                        <a:t>NFC</a:t>
                      </a:r>
                      <a:r>
                        <a:rPr lang="zh-CN" altLang="en-US" sz="1200" dirty="0"/>
                        <a:t>模块，</a:t>
                      </a:r>
                      <a:r>
                        <a:rPr lang="en-US" altLang="zh-CN" sz="1200" dirty="0"/>
                        <a:t>NFC</a:t>
                      </a:r>
                      <a:r>
                        <a:rPr lang="zh-CN" altLang="en-US" sz="1200" dirty="0"/>
                        <a:t>烧入工具，</a:t>
                      </a:r>
                      <a:r>
                        <a:rPr lang="en-US" altLang="zh-CN" sz="1200" dirty="0"/>
                        <a:t>NFC</a:t>
                      </a:r>
                      <a:r>
                        <a:rPr lang="zh-CN" altLang="en-US" sz="1200" dirty="0"/>
                        <a:t>测试工具，蓝牙成品测试工具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53674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AD8814D9-426B-0424-4208-89EAD39DDF47}"/>
              </a:ext>
            </a:extLst>
          </p:cNvPr>
          <p:cNvSpPr txBox="1"/>
          <p:nvPr/>
        </p:nvSpPr>
        <p:spPr>
          <a:xfrm>
            <a:off x="218578" y="889742"/>
            <a:ext cx="7594255" cy="4615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芯片基本被国外厂商垄断，其中恩智浦、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ST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、</a:t>
            </a:r>
            <a:r>
              <a:rPr lang="en-US" altLang="zh-CN" sz="1400" dirty="0" err="1">
                <a:ea typeface="思源黑体 CN Heavy" panose="020B0A00000000000000"/>
                <a:sym typeface="思源黑体 CN Heavy" panose="020B0A00000000000000" charset="-122"/>
              </a:rPr>
              <a:t>INSIDESecure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为三大主流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芯片厂商。</a:t>
            </a:r>
          </a:p>
        </p:txBody>
      </p:sp>
    </p:spTree>
    <p:extLst>
      <p:ext uri="{BB962C8B-B14F-4D97-AF65-F5344CB8AC3E}">
        <p14:creationId xmlns:p14="http://schemas.microsoft.com/office/powerpoint/2010/main" val="3664751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50755E51-E888-BABC-127B-48024F2CFF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0" r="17837" b="5236"/>
          <a:stretch/>
        </p:blipFill>
        <p:spPr>
          <a:xfrm>
            <a:off x="4862932" y="5565979"/>
            <a:ext cx="1454150" cy="124379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E092AA8-18DE-A895-B5FB-C21AA9C9EC26}"/>
              </a:ext>
            </a:extLst>
          </p:cNvPr>
          <p:cNvSpPr/>
          <p:nvPr/>
        </p:nvSpPr>
        <p:spPr>
          <a:xfrm>
            <a:off x="0" y="228194"/>
            <a:ext cx="123060" cy="611841"/>
          </a:xfrm>
          <a:prstGeom prst="rect">
            <a:avLst/>
          </a:prstGeom>
          <a:solidFill>
            <a:srgbClr val="0F6FC6"/>
          </a:solidFill>
          <a:ln>
            <a:solidFill>
              <a:srgbClr val="128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cs typeface="+mn-cs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983AFE72-4948-D155-1905-B51779D9C673}"/>
              </a:ext>
            </a:extLst>
          </p:cNvPr>
          <p:cNvSpPr txBox="1"/>
          <p:nvPr/>
        </p:nvSpPr>
        <p:spPr>
          <a:xfrm>
            <a:off x="293224" y="303986"/>
            <a:ext cx="5516638" cy="461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智能手机</a:t>
            </a:r>
            <a:r>
              <a:rPr lang="en-US" altLang="zh-CN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芯片供应商高度集中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78A9BD-F09E-BEAA-6344-535BF3AFD575}"/>
              </a:ext>
            </a:extLst>
          </p:cNvPr>
          <p:cNvSpPr txBox="1"/>
          <p:nvPr/>
        </p:nvSpPr>
        <p:spPr>
          <a:xfrm>
            <a:off x="293225" y="1030311"/>
            <a:ext cx="6023862" cy="753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下图为全球某知名半导体分析机构给出的数据，该数据指向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芯片供应商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2019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年和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2020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年的营收和排名情况。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4BB967-85FE-6708-4B91-6EBEFA6E5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23" y="1947749"/>
            <a:ext cx="6023862" cy="175068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51C0842-8DC6-AE9B-B795-64BCF5647D80}"/>
              </a:ext>
            </a:extLst>
          </p:cNvPr>
          <p:cNvSpPr txBox="1"/>
          <p:nvPr/>
        </p:nvSpPr>
        <p:spPr>
          <a:xfrm>
            <a:off x="293223" y="3830167"/>
            <a:ext cx="6023864" cy="2225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此排名基本反应了目前全球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芯片供应链条的整体概况的特点，即高度集中，尤其是恩智浦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(NXP)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占到了全球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市场份额的接近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80%(78.7%)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。除此之外，海外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芯片生产商还有英飞凌、博通、索尼等。我国作为电子产品生产大国，国内也有企业进入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芯片领域布局，代表性企业有上海飞聚微电子等。尽管企业数量不断增多，但短期来看，恩智浦在全球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芯片市场中的主导地位难以撼动。以此来看，国产创新技术仍需加油。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CA2C79-C3C3-5D95-A84E-6B2D64336D90}"/>
              </a:ext>
            </a:extLst>
          </p:cNvPr>
          <p:cNvSpPr txBox="1"/>
          <p:nvPr/>
        </p:nvSpPr>
        <p:spPr>
          <a:xfrm>
            <a:off x="6859302" y="1030311"/>
            <a:ext cx="4731684" cy="18223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NXP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芯片于苹果手机的高度关联性也历来为业内所瞩目，通过多家拆机机构的拆机报告，基本可以得出结论，苹果手机的内置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嵌入芯片的供应商均为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NXP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。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除此之外，我们还看到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NXP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在华为及三星智能手机上的广泛存在。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154677-C2C7-B39E-B869-9090A98A6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02" y="2935983"/>
            <a:ext cx="4731684" cy="13455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DFB6F5-D82F-21BA-E8E3-1F98276DB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02" y="4411464"/>
            <a:ext cx="4731684" cy="6949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9DDF811-EB3A-F243-4BCE-0FE3996AF6F0}"/>
              </a:ext>
            </a:extLst>
          </p:cNvPr>
          <p:cNvSpPr txBox="1"/>
          <p:nvPr/>
        </p:nvSpPr>
        <p:spPr>
          <a:xfrm>
            <a:off x="6859302" y="5112436"/>
            <a:ext cx="4731684" cy="852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上面两图分别是华为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P9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至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P20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，以及华为手表的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 controller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芯片的供应情况。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FD04A95-5B97-09CB-6AAE-4BA93DAACBBE}"/>
              </a:ext>
            </a:extLst>
          </p:cNvPr>
          <p:cNvCxnSpPr>
            <a:cxnSpLocks/>
          </p:cNvCxnSpPr>
          <p:nvPr/>
        </p:nvCxnSpPr>
        <p:spPr>
          <a:xfrm>
            <a:off x="6572317" y="841444"/>
            <a:ext cx="31750" cy="571397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426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E092AA8-18DE-A895-B5FB-C21AA9C9EC26}"/>
              </a:ext>
            </a:extLst>
          </p:cNvPr>
          <p:cNvSpPr/>
          <p:nvPr/>
        </p:nvSpPr>
        <p:spPr>
          <a:xfrm>
            <a:off x="0" y="228194"/>
            <a:ext cx="123060" cy="611841"/>
          </a:xfrm>
          <a:prstGeom prst="rect">
            <a:avLst/>
          </a:prstGeom>
          <a:solidFill>
            <a:srgbClr val="0F6FC6"/>
          </a:solidFill>
          <a:ln>
            <a:solidFill>
              <a:srgbClr val="128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cs typeface="+mn-cs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983AFE72-4948-D155-1905-B51779D9C673}"/>
              </a:ext>
            </a:extLst>
          </p:cNvPr>
          <p:cNvSpPr txBox="1"/>
          <p:nvPr/>
        </p:nvSpPr>
        <p:spPr>
          <a:xfrm>
            <a:off x="293224" y="303986"/>
            <a:ext cx="5516638" cy="461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芯片市场庞大潜力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78A9BD-F09E-BEAA-6344-535BF3AFD575}"/>
              </a:ext>
            </a:extLst>
          </p:cNvPr>
          <p:cNvSpPr txBox="1"/>
          <p:nvPr/>
        </p:nvSpPr>
        <p:spPr>
          <a:xfrm>
            <a:off x="293225" y="1030311"/>
            <a:ext cx="5740571" cy="49259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作为一种近场通信技术，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最初由飞利浦和索尼公司共同研发，是射频通信的一种应用。而说到射频，就绕不开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RFID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（电子标签），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RFID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是无线射频识别的笼统概念。发展了接近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40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年，以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RFID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芯片为代表的物体标识技术几乎就是物联网的代名词，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RFID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广泛应用在各种物品识别种，它频段多，识别距离远，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RFID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便签已经广泛应用在门禁安防、鞋服零售、书店藏书中，通过简单读写标签获得固定信息。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RFID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的硬件部分非常简单，就只有标签、读卡器、天线三个，在消费品领域的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RFID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标签成本非常低。</a:t>
            </a:r>
          </a:p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而从其本质上来说，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属于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RFID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的演进技术，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采用了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RFID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的高频频段。原本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RFID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根据频率划分包含低频、高频（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13.56MHz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）、超高频、微波等，读写器可读写标签数据信息，读写距离从几米到十几米不等。而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使用的频率是高频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13.56MHz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，且兼容大部分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RFID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高频相关标准，但是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作用距离不能很远，通常在几十厘米之内，超出将无法识别。因为这个特点，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具有比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RFID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更高的安全性。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66BA2B-D9D9-F19E-D7AE-17725654BBD6}"/>
              </a:ext>
            </a:extLst>
          </p:cNvPr>
          <p:cNvSpPr txBox="1"/>
          <p:nvPr/>
        </p:nvSpPr>
        <p:spPr>
          <a:xfrm>
            <a:off x="6249266" y="1030312"/>
            <a:ext cx="5740571" cy="3840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作为一种近年颇受欢迎的近场通信技术，其应用十分广泛。目前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的使用主要体现在支付系统中，在中国大中型城市交通中，已经普遍使用的非接触式乘车便需要开启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功能。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的硬件模块同样简单，包括了读卡设备和标签，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标签价格略高于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RFID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，行业人士称，市面上主流的千元中低端手机中，一个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成本大概在</a:t>
            </a:r>
            <a:r>
              <a:rPr lang="en-US" altLang="zh-CN" sz="1400" b="1" dirty="0">
                <a:ea typeface="思源黑体 CN Heavy" panose="020B0A00000000000000"/>
                <a:sym typeface="思源黑体 CN Heavy" panose="020B0A00000000000000" charset="-122"/>
              </a:rPr>
              <a:t>15</a:t>
            </a:r>
            <a:r>
              <a:rPr lang="zh-CN" altLang="en-US" sz="1400" b="1" dirty="0">
                <a:ea typeface="思源黑体 CN Heavy" panose="020B0A00000000000000"/>
                <a:sym typeface="思源黑体 CN Heavy" panose="020B0A00000000000000" charset="-122"/>
              </a:rPr>
              <a:t>元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左右，而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读卡设备要更昂贵一些，普遍</a:t>
            </a:r>
            <a:r>
              <a:rPr lang="zh-CN" altLang="en-US" sz="1400" b="1" dirty="0">
                <a:ea typeface="思源黑体 CN Heavy" panose="020B0A00000000000000"/>
                <a:sym typeface="思源黑体 CN Heavy" panose="020B0A00000000000000" charset="-122"/>
              </a:rPr>
              <a:t>百元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起步。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endParaRPr lang="zh-CN" altLang="en-US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b="1" dirty="0">
                <a:ea typeface="思源黑体 CN Heavy" panose="020B0A00000000000000"/>
                <a:sym typeface="思源黑体 CN Heavy" panose="020B0A00000000000000" charset="-122"/>
              </a:rPr>
              <a:t>美国联合市场研究公司报告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称，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2020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年全球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支付设备市场规模达到</a:t>
            </a:r>
            <a:r>
              <a:rPr lang="en-US" altLang="zh-CN" sz="1400" b="1" dirty="0">
                <a:ea typeface="思源黑体 CN Heavy" panose="020B0A00000000000000"/>
                <a:sym typeface="思源黑体 CN Heavy" panose="020B0A00000000000000" charset="-122"/>
              </a:rPr>
              <a:t>163.5</a:t>
            </a:r>
            <a:r>
              <a:rPr lang="zh-CN" altLang="en-US" sz="1400" b="1" dirty="0">
                <a:ea typeface="思源黑体 CN Heavy" panose="020B0A00000000000000"/>
                <a:sym typeface="思源黑体 CN Heavy" panose="020B0A00000000000000" charset="-122"/>
              </a:rPr>
              <a:t>亿美元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，预计这一数字到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2028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年将达到</a:t>
            </a:r>
            <a:r>
              <a:rPr lang="en-US" altLang="zh-CN" sz="1400" b="1" dirty="0">
                <a:ea typeface="思源黑体 CN Heavy" panose="020B0A00000000000000"/>
                <a:sym typeface="思源黑体 CN Heavy" panose="020B0A00000000000000" charset="-122"/>
              </a:rPr>
              <a:t>677.1</a:t>
            </a:r>
            <a:r>
              <a:rPr lang="zh-CN" altLang="en-US" sz="1400" b="1" dirty="0">
                <a:ea typeface="思源黑体 CN Heavy" panose="020B0A00000000000000"/>
                <a:sym typeface="思源黑体 CN Heavy" panose="020B0A00000000000000" charset="-122"/>
              </a:rPr>
              <a:t>亿美元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，复合年增长率达到</a:t>
            </a:r>
            <a:r>
              <a:rPr lang="en-US" altLang="zh-CN" sz="1400" b="1" dirty="0">
                <a:ea typeface="思源黑体 CN Heavy" panose="020B0A00000000000000"/>
                <a:sym typeface="思源黑体 CN Heavy" panose="020B0A00000000000000" charset="-122"/>
              </a:rPr>
              <a:t>19.5%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。分析师表示，全球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芯片市场可能主要是由于消费电子产品应用的增加而获得增长。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F277CCE-1642-853C-F37C-EEB4DF918FF8}"/>
              </a:ext>
            </a:extLst>
          </p:cNvPr>
          <p:cNvCxnSpPr>
            <a:cxnSpLocks/>
          </p:cNvCxnSpPr>
          <p:nvPr/>
        </p:nvCxnSpPr>
        <p:spPr>
          <a:xfrm>
            <a:off x="6126456" y="840035"/>
            <a:ext cx="31750" cy="571397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A084DA54-1B4B-9FE8-215D-968D478E1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10"/>
          <a:stretch/>
        </p:blipFill>
        <p:spPr>
          <a:xfrm>
            <a:off x="8415591" y="4986387"/>
            <a:ext cx="1407920" cy="15912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269F05-08EC-CC6B-484C-CCB71ED99D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86" b="52267"/>
          <a:stretch/>
        </p:blipFill>
        <p:spPr>
          <a:xfrm rot="20781343">
            <a:off x="10562772" y="4985397"/>
            <a:ext cx="800997" cy="9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84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E092AA8-18DE-A895-B5FB-C21AA9C9EC26}"/>
              </a:ext>
            </a:extLst>
          </p:cNvPr>
          <p:cNvSpPr/>
          <p:nvPr/>
        </p:nvSpPr>
        <p:spPr>
          <a:xfrm>
            <a:off x="0" y="228194"/>
            <a:ext cx="123060" cy="611841"/>
          </a:xfrm>
          <a:prstGeom prst="rect">
            <a:avLst/>
          </a:prstGeom>
          <a:solidFill>
            <a:srgbClr val="0F6FC6"/>
          </a:solidFill>
          <a:ln>
            <a:solidFill>
              <a:srgbClr val="128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cs typeface="+mn-cs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983AFE72-4948-D155-1905-B51779D9C673}"/>
              </a:ext>
            </a:extLst>
          </p:cNvPr>
          <p:cNvSpPr txBox="1"/>
          <p:nvPr/>
        </p:nvSpPr>
        <p:spPr>
          <a:xfrm>
            <a:off x="293224" y="303986"/>
            <a:ext cx="5516638" cy="461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芯片市场空间巨大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78A9BD-F09E-BEAA-6344-535BF3AFD575}"/>
              </a:ext>
            </a:extLst>
          </p:cNvPr>
          <p:cNvSpPr txBox="1"/>
          <p:nvPr/>
        </p:nvSpPr>
        <p:spPr>
          <a:xfrm>
            <a:off x="293225" y="1030311"/>
            <a:ext cx="5740571" cy="3168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智能手机是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芯片的重要应用市场，在全球范围内，三星、苹果、诺基亚、索尼、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LG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等海外手机品牌，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OPPO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vivo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、小米、华为、魅族等国内手机品牌，均有产品搭载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芯片。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智能家居是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芯片的新应用领域。以华为为例，其生态链下的智能家居设备可利用拥有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功能的智能手机进行操作控制，内置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芯片的智能家居设备可直接控制，没有内置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芯片的智能家居可通过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贴纸进行控制，例如对电灯可进行开关、亮度调节等控制。在万物互联背景下，家居智能化已成发展趋势，未来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芯片在智能家居领域的需求有望快速增长。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8667B3-5E6B-4E71-B1F3-70330EB44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70" y="4316964"/>
            <a:ext cx="5358879" cy="178629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1C28047-1FD5-9C5E-0AAD-C8E81D0C7E39}"/>
              </a:ext>
            </a:extLst>
          </p:cNvPr>
          <p:cNvSpPr txBox="1"/>
          <p:nvPr/>
        </p:nvSpPr>
        <p:spPr>
          <a:xfrm>
            <a:off x="1621661" y="6119622"/>
            <a:ext cx="2872204" cy="332569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marL="0" lvl="2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华为全场景智慧生活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66BA2B-D9D9-F19E-D7AE-17725654BBD6}"/>
              </a:ext>
            </a:extLst>
          </p:cNvPr>
          <p:cNvSpPr txBox="1"/>
          <p:nvPr/>
        </p:nvSpPr>
        <p:spPr>
          <a:xfrm>
            <a:off x="6249266" y="1030312"/>
            <a:ext cx="5740571" cy="47926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b="1" dirty="0">
                <a:ea typeface="思源黑体 CN Heavy" panose="020B0A00000000000000"/>
                <a:sym typeface="思源黑体 CN Heavy" panose="020B0A00000000000000" charset="-122"/>
              </a:rPr>
              <a:t>根据新思界产业研究中心发布的</a:t>
            </a:r>
            <a:r>
              <a:rPr lang="en-US" altLang="zh-CN" sz="1400" b="1" dirty="0">
                <a:ea typeface="思源黑体 CN Heavy" panose="020B0A00000000000000"/>
                <a:sym typeface="思源黑体 CN Heavy" panose="020B0A00000000000000" charset="-122"/>
              </a:rPr>
              <a:t>《2022-2026</a:t>
            </a:r>
            <a:r>
              <a:rPr lang="zh-CN" altLang="en-US" sz="1400" b="1" dirty="0">
                <a:ea typeface="思源黑体 CN Heavy" panose="020B0A00000000000000"/>
                <a:sym typeface="思源黑体 CN Heavy" panose="020B0A00000000000000" charset="-122"/>
              </a:rPr>
              <a:t>年</a:t>
            </a:r>
            <a:r>
              <a:rPr lang="en-US" altLang="zh-CN" sz="1400" b="1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b="1" dirty="0">
                <a:ea typeface="思源黑体 CN Heavy" panose="020B0A00000000000000"/>
                <a:sym typeface="思源黑体 CN Heavy" panose="020B0A00000000000000" charset="-122"/>
              </a:rPr>
              <a:t>芯片行业深度市场调研及投资策略建议报告</a:t>
            </a:r>
            <a:r>
              <a:rPr lang="en-US" altLang="zh-CN" sz="1400" b="1" dirty="0">
                <a:ea typeface="思源黑体 CN Heavy" panose="020B0A00000000000000"/>
                <a:sym typeface="思源黑体 CN Heavy" panose="020B0A00000000000000" charset="-122"/>
              </a:rPr>
              <a:t>》</a:t>
            </a:r>
            <a:r>
              <a:rPr lang="zh-CN" altLang="en-US" sz="1400" b="1" dirty="0">
                <a:ea typeface="思源黑体 CN Heavy" panose="020B0A00000000000000"/>
                <a:sym typeface="思源黑体 CN Heavy" panose="020B0A00000000000000" charset="-122"/>
              </a:rPr>
              <a:t>显示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2021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年，全球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芯片市场规模约为</a:t>
            </a:r>
            <a:r>
              <a:rPr lang="en-US" altLang="zh-CN" sz="1400" b="1" dirty="0">
                <a:ea typeface="思源黑体 CN Heavy" panose="020B0A00000000000000"/>
                <a:sym typeface="思源黑体 CN Heavy" panose="020B0A00000000000000" charset="-122"/>
              </a:rPr>
              <a:t>53.2</a:t>
            </a:r>
            <a:r>
              <a:rPr lang="zh-CN" altLang="en-US" sz="1400" b="1" dirty="0">
                <a:ea typeface="思源黑体 CN Heavy" panose="020B0A00000000000000"/>
                <a:sym typeface="思源黑体 CN Heavy" panose="020B0A00000000000000" charset="-122"/>
              </a:rPr>
              <a:t>亿美元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，预计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2022-2026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年将继续以</a:t>
            </a:r>
            <a:r>
              <a:rPr lang="en-US" altLang="zh-CN" sz="1400" b="1" dirty="0">
                <a:ea typeface="思源黑体 CN Heavy" panose="020B0A00000000000000"/>
                <a:sym typeface="思源黑体 CN Heavy" panose="020B0A00000000000000" charset="-122"/>
              </a:rPr>
              <a:t>25%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左右的年均复合增速增长，到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2026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年市场规模有望达到</a:t>
            </a:r>
            <a:r>
              <a:rPr lang="en-US" altLang="zh-CN" sz="1400" b="1" dirty="0">
                <a:ea typeface="思源黑体 CN Heavy" panose="020B0A00000000000000"/>
                <a:sym typeface="思源黑体 CN Heavy" panose="020B0A00000000000000" charset="-122"/>
              </a:rPr>
              <a:t>162.4</a:t>
            </a:r>
            <a:r>
              <a:rPr lang="zh-CN" altLang="en-US" sz="1400" b="1" dirty="0">
                <a:ea typeface="思源黑体 CN Heavy" panose="020B0A00000000000000"/>
                <a:sym typeface="思源黑体 CN Heavy" panose="020B0A00000000000000" charset="-122"/>
              </a:rPr>
              <a:t>亿美元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左右。消费电子是推动全球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芯片市场增长的重要动力，在全球范围内，亚太地区是最大的电子产品生产地，因此未来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5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年亚太地区对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芯片的需求更为旺盛。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endParaRPr lang="zh-CN" altLang="en-US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新思界行业分析人士表示，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芯片下游可应用范围广泛，移动支付领域现阶段关注度高，苹果、三星、华为等厂商均在加大力度布局，短期来看智能手机需求占比大。在智能家居领域，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芯片可更为简单、快捷的实现设备控制，华为、小米等厂商布局速度也在不断加快。在万物互联背景下，海量移动终端将接入物联网，未来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芯片在智能家居领域发展空间巨大。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F277CCE-1642-853C-F37C-EEB4DF918FF8}"/>
              </a:ext>
            </a:extLst>
          </p:cNvPr>
          <p:cNvCxnSpPr>
            <a:cxnSpLocks/>
          </p:cNvCxnSpPr>
          <p:nvPr/>
        </p:nvCxnSpPr>
        <p:spPr>
          <a:xfrm>
            <a:off x="6126456" y="840035"/>
            <a:ext cx="31750" cy="571397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760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E092AA8-18DE-A895-B5FB-C21AA9C9EC26}"/>
              </a:ext>
            </a:extLst>
          </p:cNvPr>
          <p:cNvSpPr/>
          <p:nvPr/>
        </p:nvSpPr>
        <p:spPr>
          <a:xfrm>
            <a:off x="0" y="228194"/>
            <a:ext cx="123060" cy="611841"/>
          </a:xfrm>
          <a:prstGeom prst="rect">
            <a:avLst/>
          </a:prstGeom>
          <a:solidFill>
            <a:srgbClr val="0F6FC6"/>
          </a:solidFill>
          <a:ln>
            <a:solidFill>
              <a:srgbClr val="128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cs typeface="+mn-cs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983AFE72-4948-D155-1905-B51779D9C673}"/>
              </a:ext>
            </a:extLst>
          </p:cNvPr>
          <p:cNvSpPr txBox="1"/>
          <p:nvPr/>
        </p:nvSpPr>
        <p:spPr>
          <a:xfrm>
            <a:off x="293224" y="303986"/>
            <a:ext cx="6450476" cy="461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芯片市场份额将达到</a:t>
            </a:r>
            <a:r>
              <a:rPr lang="en-US" altLang="zh-CN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106.2</a:t>
            </a: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亿美元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78A9BD-F09E-BEAA-6344-535BF3AFD575}"/>
              </a:ext>
            </a:extLst>
          </p:cNvPr>
          <p:cNvSpPr txBox="1"/>
          <p:nvPr/>
        </p:nvSpPr>
        <p:spPr>
          <a:xfrm>
            <a:off x="293225" y="1030310"/>
            <a:ext cx="5593225" cy="35480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b="1" dirty="0">
                <a:ea typeface="思源黑体 CN Heavy" panose="020B0A00000000000000"/>
                <a:sym typeface="思源黑体 CN Heavy" panose="020B0A00000000000000" charset="-122"/>
              </a:rPr>
              <a:t>市场研究机构</a:t>
            </a:r>
            <a:r>
              <a:rPr lang="en-US" altLang="zh-CN" sz="1400" b="1" dirty="0">
                <a:ea typeface="思源黑体 CN Heavy" panose="020B0A00000000000000"/>
                <a:sym typeface="思源黑体 CN Heavy" panose="020B0A00000000000000" charset="-122"/>
              </a:rPr>
              <a:t>(TMR)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的报告预测，恩智浦半导体在最近确保更强的份额被高度整合，该公司可以在整个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2016-2024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年的预测期内维持自己的地位。市场包括积极参与合作伙伴关系和并购的其他领先公司，例如高通公司，意法半导体和博通公司。这可能会在未来几年加剧市场竞争。该报告更加阐明了其他可能影响市场供应商格局的因素。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TMR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预计，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芯片市场的复合年增长率将达到</a:t>
            </a:r>
            <a:r>
              <a:rPr lang="en-US" altLang="zh-CN" sz="1400" b="1" dirty="0">
                <a:ea typeface="思源黑体 CN Heavy" panose="020B0A00000000000000"/>
                <a:sym typeface="思源黑体 CN Heavy" panose="020B0A00000000000000" charset="-122"/>
              </a:rPr>
              <a:t>26.0</a:t>
            </a:r>
            <a:r>
              <a:rPr lang="zh-CN" altLang="en-US" sz="1400" b="1" dirty="0">
                <a:ea typeface="思源黑体 CN Heavy" panose="020B0A00000000000000"/>
                <a:sym typeface="思源黑体 CN Heavy" panose="020B0A00000000000000" charset="-122"/>
              </a:rPr>
              <a:t>％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，到最后预测年的估值将达到</a:t>
            </a:r>
            <a:r>
              <a:rPr lang="en-US" altLang="zh-CN" sz="1400" b="1" dirty="0">
                <a:ea typeface="思源黑体 CN Heavy" panose="020B0A00000000000000"/>
                <a:sym typeface="思源黑体 CN Heavy" panose="020B0A00000000000000" charset="-122"/>
              </a:rPr>
              <a:t>106.2</a:t>
            </a:r>
            <a:r>
              <a:rPr lang="zh-CN" altLang="en-US" sz="1400" b="1" dirty="0">
                <a:ea typeface="思源黑体 CN Heavy" panose="020B0A00000000000000"/>
                <a:sym typeface="思源黑体 CN Heavy" panose="020B0A00000000000000" charset="-122"/>
              </a:rPr>
              <a:t>亿美元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。在应用的基础上，智能手机有望在不久的将来获得更大的份额，因此市场将获得巨大的收益。按地区划分，亚太地区可能会抢占北美的主导地位，同时以</a:t>
            </a:r>
            <a:r>
              <a:rPr lang="en-US" altLang="zh-CN" sz="1400" b="1" dirty="0">
                <a:ea typeface="思源黑体 CN Heavy" panose="020B0A00000000000000"/>
                <a:sym typeface="思源黑体 CN Heavy" panose="020B0A00000000000000" charset="-122"/>
              </a:rPr>
              <a:t>27.90</a:t>
            </a:r>
            <a:r>
              <a:rPr lang="zh-CN" altLang="en-US" sz="1400" b="1" dirty="0">
                <a:ea typeface="思源黑体 CN Heavy" panose="020B0A00000000000000"/>
                <a:sym typeface="思源黑体 CN Heavy" panose="020B0A00000000000000" charset="-122"/>
              </a:rPr>
              <a:t>％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的复合年增长率增长。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CA2C79-C3C3-5D95-A84E-6B2D64336D90}"/>
              </a:ext>
            </a:extLst>
          </p:cNvPr>
          <p:cNvSpPr txBox="1"/>
          <p:nvPr/>
        </p:nvSpPr>
        <p:spPr>
          <a:xfrm>
            <a:off x="6305550" y="1030311"/>
            <a:ext cx="5285431" cy="55251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根据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TMR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的首席分析师表示，全球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芯片市场可能主要是由于消费电子产品应用的增加而获得增长。近年来，由于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芯片能够改善用户界面的适用性并简化它们，因此在消费品中的应用已大大增加。通过在智能手机中广泛使用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芯片，可能会创造出巨大的增长前景。</a:t>
            </a:r>
          </a:p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缺乏对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芯片及其产品设计复杂性的认识可能会在可预见的将来阻碍采用率。然而，随着全球对具有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功能的销售点终端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(POS)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终端的需求不断增长，国际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芯片市场已被设想从航空和零售行业吸引可观的增长。</a:t>
            </a:r>
          </a:p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此外，各种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模式的出现以及使用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芯片对卡进行标记的组织与知名银行之间的牢固合作关系，可以在北美等发达地区带来丰厚的机会。另一方面，新兴地区如亚太地区已被预示要利用智能手机用户数量的增加。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FD04A95-5B97-09CB-6AAE-4BA93DAACBBE}"/>
              </a:ext>
            </a:extLst>
          </p:cNvPr>
          <p:cNvCxnSpPr>
            <a:cxnSpLocks/>
          </p:cNvCxnSpPr>
          <p:nvPr/>
        </p:nvCxnSpPr>
        <p:spPr>
          <a:xfrm>
            <a:off x="6096000" y="935877"/>
            <a:ext cx="31750" cy="571397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AF815314-7A85-1840-A70F-BDC6E1B14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269" y="5607318"/>
            <a:ext cx="1126757" cy="82614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BC4E11C-2402-3B5C-6D63-E41B36389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" t="31716" r="6811" b="35168"/>
          <a:stretch/>
        </p:blipFill>
        <p:spPr>
          <a:xfrm>
            <a:off x="2848286" y="4729802"/>
            <a:ext cx="1602279" cy="60900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8DB0D5F-684E-211A-4906-F0B5DD53A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9" y="4671217"/>
            <a:ext cx="1330365" cy="7098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46E08BB-DCC6-D932-D93A-2610C4285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011" y="5534800"/>
            <a:ext cx="1284493" cy="89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3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E092AA8-18DE-A895-B5FB-C21AA9C9EC26}"/>
              </a:ext>
            </a:extLst>
          </p:cNvPr>
          <p:cNvSpPr/>
          <p:nvPr/>
        </p:nvSpPr>
        <p:spPr>
          <a:xfrm>
            <a:off x="0" y="228194"/>
            <a:ext cx="123060" cy="611841"/>
          </a:xfrm>
          <a:prstGeom prst="rect">
            <a:avLst/>
          </a:prstGeom>
          <a:solidFill>
            <a:srgbClr val="0F6FC6"/>
          </a:solidFill>
          <a:ln>
            <a:solidFill>
              <a:srgbClr val="128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cs typeface="+mn-cs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983AFE72-4948-D155-1905-B51779D9C673}"/>
              </a:ext>
            </a:extLst>
          </p:cNvPr>
          <p:cNvSpPr txBox="1"/>
          <p:nvPr/>
        </p:nvSpPr>
        <p:spPr>
          <a:xfrm>
            <a:off x="293224" y="303986"/>
            <a:ext cx="9399024" cy="461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全面激活</a:t>
            </a:r>
            <a:r>
              <a:rPr lang="en-US" altLang="zh-CN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78A9BD-F09E-BEAA-6344-535BF3AFD575}"/>
              </a:ext>
            </a:extLst>
          </p:cNvPr>
          <p:cNvSpPr txBox="1"/>
          <p:nvPr/>
        </p:nvSpPr>
        <p:spPr>
          <a:xfrm>
            <a:off x="706975" y="991564"/>
            <a:ext cx="10778049" cy="23108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Strategy Analytics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称，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已经在智能手机中存在多年。首款拥有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的智能手机是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2010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年登场的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Google Nexus S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。而在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2019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年出货的超过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10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亿部的智能手机中都拥有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功能。主要的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供应商包括英飞凌，博通和三星电子。</a:t>
            </a:r>
          </a:p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安全元素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(</a:t>
            </a:r>
            <a:r>
              <a:rPr lang="en-US" altLang="zh-CN" sz="1400" dirty="0" err="1">
                <a:ea typeface="思源黑体 CN Heavy" panose="020B0A00000000000000"/>
                <a:sym typeface="思源黑体 CN Heavy" panose="020B0A00000000000000" charset="-122"/>
              </a:rPr>
              <a:t>eSE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是一个可以提供动态环境从而能够安全的存储数据、安全的处理数据以及安全的与外部实体进行通信的芯片。它是移动支付和地铁费用处理等各种交易系统的重要组成部分。因此，所有供应商都已开始在其手机中嵌入</a:t>
            </a:r>
            <a:r>
              <a:rPr lang="en-US" altLang="zh-CN" sz="1400" dirty="0" err="1">
                <a:ea typeface="思源黑体 CN Heavy" panose="020B0A00000000000000"/>
                <a:sym typeface="思源黑体 CN Heavy" panose="020B0A00000000000000" charset="-122"/>
              </a:rPr>
              <a:t>eSE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芯片。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Strategy Analytics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预测，到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2025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年出货的所有智能手机中，有一半以上将配备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安全元素。至于</a:t>
            </a:r>
            <a:r>
              <a:rPr lang="en-US" altLang="zh-CN" sz="1400" dirty="0" err="1">
                <a:ea typeface="思源黑体 CN Heavy" panose="020B0A00000000000000"/>
                <a:sym typeface="思源黑体 CN Heavy" panose="020B0A00000000000000" charset="-122"/>
              </a:rPr>
              <a:t>eSE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的主要市场玩家，据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Strategy Analytics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统计，主要包括恩智浦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(NXP)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，捷德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(G&amp;D)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，金雅拓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(Gemalto)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，英飞凌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(Infineon)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和海思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(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仅适用于华为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。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CA2C79-C3C3-5D95-A84E-6B2D64336D90}"/>
              </a:ext>
            </a:extLst>
          </p:cNvPr>
          <p:cNvSpPr txBox="1"/>
          <p:nvPr/>
        </p:nvSpPr>
        <p:spPr>
          <a:xfrm>
            <a:off x="2637692" y="3710208"/>
            <a:ext cx="8847332" cy="2669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支付在经历了数年的开拓后，迎来拥有最强用户号召力的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Apple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终端，苹果点燃的火把，也有望激活上游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产业链市场。</a:t>
            </a:r>
          </a:p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支付在安全性上被认为胜过其他支付方式。同时，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支付方式可以满足公交、地铁刷卡等大众小额、刚需、高频的生活需求，在更多的应用场景上具有优势。</a:t>
            </a:r>
          </a:p>
          <a:p>
            <a:pPr marL="0" lvl="2" indent="3240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大多数观点认为，在苹果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Apple Pay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的示范效应下，未来将有更多的手机支持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支付，</a:t>
            </a:r>
            <a:r>
              <a:rPr lang="en-US" altLang="zh-CN" sz="1400" b="1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b="1" dirty="0">
                <a:ea typeface="思源黑体 CN Heavy" panose="020B0A00000000000000"/>
                <a:sym typeface="思源黑体 CN Heavy" panose="020B0A00000000000000" charset="-122"/>
              </a:rPr>
              <a:t>手机的渗透率有望持续高增长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。由于全终端方案将是未来的趋势，所以从硬件上看，受益者主要为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芯片供应商和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天线供应商。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21FBC0-2B11-DAC2-EBBA-B2AF8DEC61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7"/>
          <a:stretch/>
        </p:blipFill>
        <p:spPr>
          <a:xfrm>
            <a:off x="706975" y="3710208"/>
            <a:ext cx="1532949" cy="15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57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9">
            <a:extLst>
              <a:ext uri="{FF2B5EF4-FFF2-40B4-BE49-F238E27FC236}">
                <a16:creationId xmlns:a16="http://schemas.microsoft.com/office/drawing/2014/main" id="{DE91AF72-21E4-3B20-31E7-6CDDEF5E52D9}"/>
              </a:ext>
            </a:extLst>
          </p:cNvPr>
          <p:cNvSpPr txBox="1"/>
          <p:nvPr/>
        </p:nvSpPr>
        <p:spPr>
          <a:xfrm>
            <a:off x="4042687" y="2158507"/>
            <a:ext cx="2319344" cy="5693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dist">
              <a:buFont typeface="+mj-lt"/>
              <a:buAutoNum type="arabicPeriod"/>
            </a:pPr>
            <a:r>
              <a:rPr lang="zh-CN" altLang="en-US" sz="2400" spc="300" dirty="0">
                <a:solidFill>
                  <a:srgbClr val="FFFFFF"/>
                </a:solidFill>
                <a:latin typeface="思源黑体 CN Heavy" panose="020B0A00000000000000" charset="-122"/>
                <a:ea typeface="思源黑体 CN Heavy" panose="020B0A00000000000000" charset="-122"/>
                <a:cs typeface="+mn-ea"/>
                <a:sym typeface="思源黑体 CN Heavy" panose="020B0A00000000000000" charset="-122"/>
              </a:rPr>
              <a:t>产品简介</a:t>
            </a:r>
            <a:endParaRPr lang="en-US" altLang="zh-CN" sz="2400" spc="300" dirty="0">
              <a:solidFill>
                <a:srgbClr val="FFFFFF"/>
              </a:solidFill>
              <a:latin typeface="思源黑体 CN Heavy" panose="020B0A00000000000000" charset="-122"/>
              <a:ea typeface="思源黑体 CN Heavy" panose="020B0A00000000000000" charset="-122"/>
              <a:cs typeface="+mn-ea"/>
              <a:sym typeface="思源黑体 CN Heavy" panose="020B0A00000000000000" charset="-122"/>
            </a:endParaRPr>
          </a:p>
        </p:txBody>
      </p:sp>
      <p:sp>
        <p:nvSpPr>
          <p:cNvPr id="13" name="TextBox 39">
            <a:extLst>
              <a:ext uri="{FF2B5EF4-FFF2-40B4-BE49-F238E27FC236}">
                <a16:creationId xmlns:a16="http://schemas.microsoft.com/office/drawing/2014/main" id="{7EFA0173-B33B-403C-4503-750E33B43262}"/>
              </a:ext>
            </a:extLst>
          </p:cNvPr>
          <p:cNvSpPr txBox="1"/>
          <p:nvPr/>
        </p:nvSpPr>
        <p:spPr>
          <a:xfrm>
            <a:off x="4042687" y="3114814"/>
            <a:ext cx="2319344" cy="5693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dist">
              <a:buFont typeface="+mj-lt"/>
              <a:buAutoNum type="arabicPeriod" startAt="2"/>
            </a:pPr>
            <a:r>
              <a:rPr lang="zh-CN" altLang="en-US" sz="2400" spc="300" dirty="0">
                <a:solidFill>
                  <a:srgbClr val="FFFFFF"/>
                </a:solidFill>
                <a:latin typeface="思源黑体 CN Heavy" panose="020B0A00000000000000" charset="-122"/>
                <a:ea typeface="思源黑体 CN Heavy" panose="020B0A00000000000000" charset="-122"/>
                <a:cs typeface="+mn-ea"/>
                <a:sym typeface="思源黑体 CN Heavy" panose="020B0A00000000000000" charset="-122"/>
              </a:rPr>
              <a:t>市场概况</a:t>
            </a:r>
          </a:p>
        </p:txBody>
      </p:sp>
      <p:sp>
        <p:nvSpPr>
          <p:cNvPr id="16" name="TextBox 39">
            <a:extLst>
              <a:ext uri="{FF2B5EF4-FFF2-40B4-BE49-F238E27FC236}">
                <a16:creationId xmlns:a16="http://schemas.microsoft.com/office/drawing/2014/main" id="{AFDF1D51-4381-BD19-1BC8-92ED226D4447}"/>
              </a:ext>
            </a:extLst>
          </p:cNvPr>
          <p:cNvSpPr txBox="1"/>
          <p:nvPr/>
        </p:nvSpPr>
        <p:spPr>
          <a:xfrm>
            <a:off x="4042687" y="4072792"/>
            <a:ext cx="2319344" cy="5693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dist">
              <a:buFont typeface="+mj-lt"/>
              <a:buAutoNum type="arabicPeriod" startAt="3"/>
            </a:pPr>
            <a:r>
              <a:rPr lang="zh-CN" altLang="en-US" sz="2400" spc="300" dirty="0">
                <a:solidFill>
                  <a:srgbClr val="FFFFFF"/>
                </a:solidFill>
                <a:latin typeface="思源黑体 CN Heavy" panose="020B0A00000000000000" charset="-122"/>
                <a:ea typeface="思源黑体 CN Heavy" panose="020B0A00000000000000" charset="-122"/>
                <a:cs typeface="+mn-ea"/>
                <a:sym typeface="思源黑体 CN Heavy" panose="020B0A00000000000000" charset="-122"/>
              </a:rPr>
              <a:t>应用场景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AEC631C-CD3A-855C-EF0B-89124F2739B7}"/>
              </a:ext>
            </a:extLst>
          </p:cNvPr>
          <p:cNvSpPr txBox="1"/>
          <p:nvPr/>
        </p:nvSpPr>
        <p:spPr>
          <a:xfrm>
            <a:off x="694552" y="2563183"/>
            <a:ext cx="1494044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4400" dirty="0">
                <a:solidFill>
                  <a:srgbClr val="FFFFFF"/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思源黑体 CN Heavy" panose="020B0A00000000000000" charset="-122"/>
              </a:rPr>
              <a:t>目录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C6296DD-1F72-51A9-9E63-431FF3170FBF}"/>
              </a:ext>
            </a:extLst>
          </p:cNvPr>
          <p:cNvSpPr txBox="1"/>
          <p:nvPr/>
        </p:nvSpPr>
        <p:spPr>
          <a:xfrm>
            <a:off x="669028" y="3172724"/>
            <a:ext cx="231934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2400" dirty="0">
                <a:solidFill>
                  <a:srgbClr val="FFFFFF"/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思源黑体 CN Heavy" panose="020B0A00000000000000" charset="-122"/>
              </a:rPr>
              <a:t>CONTENTS </a:t>
            </a:r>
          </a:p>
        </p:txBody>
      </p:sp>
    </p:spTree>
    <p:extLst>
      <p:ext uri="{BB962C8B-B14F-4D97-AF65-F5344CB8AC3E}">
        <p14:creationId xmlns:p14="http://schemas.microsoft.com/office/powerpoint/2010/main" val="1086596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E092AA8-18DE-A895-B5FB-C21AA9C9EC26}"/>
              </a:ext>
            </a:extLst>
          </p:cNvPr>
          <p:cNvSpPr/>
          <p:nvPr/>
        </p:nvSpPr>
        <p:spPr>
          <a:xfrm>
            <a:off x="0" y="228194"/>
            <a:ext cx="123060" cy="611841"/>
          </a:xfrm>
          <a:prstGeom prst="rect">
            <a:avLst/>
          </a:prstGeom>
          <a:solidFill>
            <a:srgbClr val="0F6FC6"/>
          </a:solidFill>
          <a:ln>
            <a:solidFill>
              <a:srgbClr val="128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cs typeface="+mn-cs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983AFE72-4948-D155-1905-B51779D9C673}"/>
              </a:ext>
            </a:extLst>
          </p:cNvPr>
          <p:cNvSpPr txBox="1"/>
          <p:nvPr/>
        </p:nvSpPr>
        <p:spPr>
          <a:xfrm>
            <a:off x="293223" y="303986"/>
            <a:ext cx="3967757" cy="461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移动支付，</a:t>
            </a:r>
            <a:r>
              <a:rPr lang="en-US" altLang="zh-CN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还有机会吗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78A9BD-F09E-BEAA-6344-535BF3AFD575}"/>
              </a:ext>
            </a:extLst>
          </p:cNvPr>
          <p:cNvSpPr txBox="1"/>
          <p:nvPr/>
        </p:nvSpPr>
        <p:spPr>
          <a:xfrm>
            <a:off x="445188" y="1133173"/>
            <a:ext cx="6807808" cy="51128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4572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支付在中国虽然已经有近十年的发展历史，但受制于产业链过长，银行、运营商、芯片厂商等多方在争夺利益制高点上耗费了太多时间、改造设备投入过大、用户认知薄弱等因素，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支付的发展一直不温不火，相比之下，二维码支付技术近两年的迅速崛起，微信、支付宝二维码支付成为主流的移动支付方式。</a:t>
            </a:r>
          </a:p>
          <a:p>
            <a:pPr marL="0" lvl="2" indent="4572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不可否认的是，在以往手机支付模式下，想要扫码支付需要经过解屏、打开客户端、打开二维码页面等多个步骤，虽然消费者可以提前操作这些步骤，但毕竟相比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要多出两个步骤。因此，手机厂商并没有放弃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的支付方式，纷纷推出自己的“闪付”，已知的就有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Apple Pay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Samsung Pay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Huawei Pay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。</a:t>
            </a:r>
          </a:p>
          <a:p>
            <a:pPr marL="0" lvl="2" indent="4572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对于商家而言，使用支付宝等扫码支付方式没有额外的设备成本，商超、便利店等商家直接使用扫码枪即可完成收款，无需更新硬件。</a:t>
            </a:r>
          </a:p>
          <a:p>
            <a:pPr marL="0" lvl="2" indent="4572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有业界人士表示，扫码支付技术成熟，已经形成广泛的商户覆盖和用户习惯，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支付作为后来者，唯一优势就在于快捷。尽管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支付在短时间内难以和微信或支付宝比肩，但随着其普及，未来支持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支付功能或将成为智能手机的标配。中国主流手机厂商势必也不会落后。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536B33-3F50-B64E-393E-6F61245115D6}"/>
              </a:ext>
            </a:extLst>
          </p:cNvPr>
          <p:cNvSpPr txBox="1"/>
          <p:nvPr/>
        </p:nvSpPr>
        <p:spPr>
          <a:xfrm>
            <a:off x="8979715" y="3566108"/>
            <a:ext cx="886747" cy="334936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marL="0" lvl="2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en-US" altLang="zh-CN" sz="1200" dirty="0">
                <a:ea typeface="思源黑体 CN Heavy" panose="020B0A00000000000000"/>
                <a:sym typeface="思源黑体 CN Heavy" panose="020B0A00000000000000" charset="-122"/>
              </a:rPr>
              <a:t>Apple Pay</a:t>
            </a:r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  <a:sym typeface="思源黑体 CN Heavy" panose="020B0A00000000000000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ADF450-CC49-BE41-3C9A-3EE43AD93C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9" r="21494"/>
          <a:stretch/>
        </p:blipFill>
        <p:spPr>
          <a:xfrm>
            <a:off x="8026606" y="1215529"/>
            <a:ext cx="2792966" cy="23505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1A92A2-C1F1-4751-7CE0-FA0FD30B81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8" t="11163" b="13818"/>
          <a:stretch/>
        </p:blipFill>
        <p:spPr>
          <a:xfrm>
            <a:off x="8026606" y="4035423"/>
            <a:ext cx="2792966" cy="171892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ECDFB4D-546B-59EE-FF75-2E8EA5F1A62B}"/>
              </a:ext>
            </a:extLst>
          </p:cNvPr>
          <p:cNvSpPr txBox="1"/>
          <p:nvPr/>
        </p:nvSpPr>
        <p:spPr>
          <a:xfrm>
            <a:off x="8979714" y="5752870"/>
            <a:ext cx="886747" cy="334936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marL="0" lvl="2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扫码支付</a:t>
            </a:r>
          </a:p>
        </p:txBody>
      </p:sp>
    </p:spTree>
    <p:extLst>
      <p:ext uri="{BB962C8B-B14F-4D97-AF65-F5344CB8AC3E}">
        <p14:creationId xmlns:p14="http://schemas.microsoft.com/office/powerpoint/2010/main" val="337518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9">
            <a:extLst>
              <a:ext uri="{FF2B5EF4-FFF2-40B4-BE49-F238E27FC236}">
                <a16:creationId xmlns:a16="http://schemas.microsoft.com/office/drawing/2014/main" id="{A7C1A329-FC04-B151-FA18-18224D45C2F1}"/>
              </a:ext>
            </a:extLst>
          </p:cNvPr>
          <p:cNvCxnSpPr/>
          <p:nvPr/>
        </p:nvCxnSpPr>
        <p:spPr>
          <a:xfrm flipV="1">
            <a:off x="4867241" y="2730500"/>
            <a:ext cx="0" cy="1092200"/>
          </a:xfrm>
          <a:prstGeom prst="line">
            <a:avLst/>
          </a:prstGeom>
          <a:solidFill>
            <a:srgbClr val="C00000"/>
          </a:solidFill>
          <a:ln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39">
            <a:extLst>
              <a:ext uri="{FF2B5EF4-FFF2-40B4-BE49-F238E27FC236}">
                <a16:creationId xmlns:a16="http://schemas.microsoft.com/office/drawing/2014/main" id="{1D5980E4-1C6D-B839-CA6B-E71E83B13A66}"/>
              </a:ext>
            </a:extLst>
          </p:cNvPr>
          <p:cNvSpPr txBox="1"/>
          <p:nvPr/>
        </p:nvSpPr>
        <p:spPr>
          <a:xfrm>
            <a:off x="5044901" y="2652056"/>
            <a:ext cx="3988078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3200" spc="300" dirty="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+mn-ea"/>
                <a:sym typeface="思源黑体 CN Heavy" panose="020B0A00000000000000" charset="-122"/>
              </a:rPr>
              <a:t>应用场景</a:t>
            </a:r>
            <a:endParaRPr lang="en-US" altLang="zh-CN" sz="3200" spc="300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cs typeface="+mn-ea"/>
              <a:sym typeface="思源黑体 CN Heavy" panose="020B0A00000000000000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9DB9E4-41B6-D63C-53AA-41DBAD603804}"/>
              </a:ext>
            </a:extLst>
          </p:cNvPr>
          <p:cNvSpPr txBox="1"/>
          <p:nvPr/>
        </p:nvSpPr>
        <p:spPr>
          <a:xfrm>
            <a:off x="3328901" y="2451096"/>
            <a:ext cx="1156014" cy="969985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lang="en-US" altLang="zh-CN" sz="6000" dirty="0">
                <a:solidFill>
                  <a:srgbClr val="0F6FC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思源黑体 CN Heavy" panose="020B0A00000000000000" charset="-122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362091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箭头: 左 68">
            <a:extLst>
              <a:ext uri="{FF2B5EF4-FFF2-40B4-BE49-F238E27FC236}">
                <a16:creationId xmlns:a16="http://schemas.microsoft.com/office/drawing/2014/main" id="{75B4D90F-95B8-BAED-E94E-55DFD8CB128E}"/>
              </a:ext>
            </a:extLst>
          </p:cNvPr>
          <p:cNvSpPr/>
          <p:nvPr/>
        </p:nvSpPr>
        <p:spPr>
          <a:xfrm rot="19124045">
            <a:off x="3539542" y="5291712"/>
            <a:ext cx="573897" cy="377305"/>
          </a:xfrm>
          <a:prstGeom prst="leftArrow">
            <a:avLst/>
          </a:prstGeom>
          <a:ln>
            <a:solidFill>
              <a:srgbClr val="0F6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箭头: 左 69">
            <a:extLst>
              <a:ext uri="{FF2B5EF4-FFF2-40B4-BE49-F238E27FC236}">
                <a16:creationId xmlns:a16="http://schemas.microsoft.com/office/drawing/2014/main" id="{FBA3D1B3-12FD-BE6C-9E03-15AE3AE553E0}"/>
              </a:ext>
            </a:extLst>
          </p:cNvPr>
          <p:cNvSpPr/>
          <p:nvPr/>
        </p:nvSpPr>
        <p:spPr>
          <a:xfrm rot="19201574">
            <a:off x="7808183" y="5408806"/>
            <a:ext cx="973864" cy="377305"/>
          </a:xfrm>
          <a:prstGeom prst="leftArrow">
            <a:avLst/>
          </a:prstGeom>
          <a:solidFill>
            <a:srgbClr val="1E8BEE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箭头: 左 70">
            <a:extLst>
              <a:ext uri="{FF2B5EF4-FFF2-40B4-BE49-F238E27FC236}">
                <a16:creationId xmlns:a16="http://schemas.microsoft.com/office/drawing/2014/main" id="{9FF07F7D-46B2-56E9-A41C-5EB62DBE4CD0}"/>
              </a:ext>
            </a:extLst>
          </p:cNvPr>
          <p:cNvSpPr/>
          <p:nvPr/>
        </p:nvSpPr>
        <p:spPr>
          <a:xfrm rot="19889397">
            <a:off x="9778623" y="5260415"/>
            <a:ext cx="967948" cy="377305"/>
          </a:xfrm>
          <a:prstGeom prst="leftArrow">
            <a:avLst/>
          </a:prstGeom>
          <a:solidFill>
            <a:srgbClr val="C5E1FB"/>
          </a:solidFill>
          <a:ln>
            <a:solidFill>
              <a:srgbClr val="C5E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D438BAEA-01EF-B44F-5182-AD3043BEFA61}"/>
              </a:ext>
            </a:extLst>
          </p:cNvPr>
          <p:cNvCxnSpPr>
            <a:cxnSpLocks/>
          </p:cNvCxnSpPr>
          <p:nvPr/>
        </p:nvCxnSpPr>
        <p:spPr>
          <a:xfrm>
            <a:off x="4254760" y="4264836"/>
            <a:ext cx="0" cy="947866"/>
          </a:xfrm>
          <a:prstGeom prst="line">
            <a:avLst/>
          </a:prstGeom>
          <a:ln w="12700"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7F9523DA-00C5-64E0-A8BD-7D959FB32753}"/>
              </a:ext>
            </a:extLst>
          </p:cNvPr>
          <p:cNvCxnSpPr>
            <a:cxnSpLocks/>
          </p:cNvCxnSpPr>
          <p:nvPr/>
        </p:nvCxnSpPr>
        <p:spPr>
          <a:xfrm>
            <a:off x="10577804" y="3241136"/>
            <a:ext cx="0" cy="1971566"/>
          </a:xfrm>
          <a:prstGeom prst="line">
            <a:avLst/>
          </a:prstGeom>
          <a:ln w="12700"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D410080-7705-A106-D078-1C58FFCCD10D}"/>
              </a:ext>
            </a:extLst>
          </p:cNvPr>
          <p:cNvCxnSpPr>
            <a:cxnSpLocks/>
          </p:cNvCxnSpPr>
          <p:nvPr/>
        </p:nvCxnSpPr>
        <p:spPr>
          <a:xfrm>
            <a:off x="7452050" y="3702713"/>
            <a:ext cx="0" cy="1360623"/>
          </a:xfrm>
          <a:prstGeom prst="line">
            <a:avLst/>
          </a:prstGeom>
          <a:ln w="12700"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1EBFC7A-4C46-85BB-D313-51626D697DF2}"/>
              </a:ext>
            </a:extLst>
          </p:cNvPr>
          <p:cNvCxnSpPr>
            <a:cxnSpLocks/>
          </p:cNvCxnSpPr>
          <p:nvPr/>
        </p:nvCxnSpPr>
        <p:spPr>
          <a:xfrm>
            <a:off x="9028923" y="3702713"/>
            <a:ext cx="0" cy="1360623"/>
          </a:xfrm>
          <a:prstGeom prst="line">
            <a:avLst/>
          </a:prstGeom>
          <a:ln w="12700"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07B45631-14BA-EC76-C21D-BB3289A67600}"/>
              </a:ext>
            </a:extLst>
          </p:cNvPr>
          <p:cNvCxnSpPr>
            <a:cxnSpLocks/>
          </p:cNvCxnSpPr>
          <p:nvPr/>
        </p:nvCxnSpPr>
        <p:spPr>
          <a:xfrm>
            <a:off x="10577804" y="1104672"/>
            <a:ext cx="0" cy="1360623"/>
          </a:xfrm>
          <a:prstGeom prst="line">
            <a:avLst/>
          </a:prstGeom>
          <a:ln w="12700"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D0E323F-4358-D535-A624-DE610396204E}"/>
              </a:ext>
            </a:extLst>
          </p:cNvPr>
          <p:cNvCxnSpPr>
            <a:cxnSpLocks/>
          </p:cNvCxnSpPr>
          <p:nvPr/>
        </p:nvCxnSpPr>
        <p:spPr>
          <a:xfrm>
            <a:off x="9028923" y="1104672"/>
            <a:ext cx="0" cy="1360623"/>
          </a:xfrm>
          <a:prstGeom prst="line">
            <a:avLst/>
          </a:prstGeom>
          <a:ln w="12700"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2F9A5CF-7A60-7CDA-C943-43A5939CCE1C}"/>
              </a:ext>
            </a:extLst>
          </p:cNvPr>
          <p:cNvCxnSpPr>
            <a:cxnSpLocks/>
          </p:cNvCxnSpPr>
          <p:nvPr/>
        </p:nvCxnSpPr>
        <p:spPr>
          <a:xfrm>
            <a:off x="7461380" y="1063256"/>
            <a:ext cx="0" cy="1360623"/>
          </a:xfrm>
          <a:prstGeom prst="line">
            <a:avLst/>
          </a:prstGeom>
          <a:ln w="12700"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D4277869-5608-2072-2B2D-222246D066A7}"/>
              </a:ext>
            </a:extLst>
          </p:cNvPr>
          <p:cNvCxnSpPr>
            <a:cxnSpLocks/>
          </p:cNvCxnSpPr>
          <p:nvPr/>
        </p:nvCxnSpPr>
        <p:spPr>
          <a:xfrm>
            <a:off x="5868956" y="1176271"/>
            <a:ext cx="0" cy="1360623"/>
          </a:xfrm>
          <a:prstGeom prst="line">
            <a:avLst/>
          </a:prstGeom>
          <a:ln w="12700"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7F545448-5AF0-41EE-51AC-5300198843E3}"/>
              </a:ext>
            </a:extLst>
          </p:cNvPr>
          <p:cNvCxnSpPr>
            <a:cxnSpLocks/>
          </p:cNvCxnSpPr>
          <p:nvPr/>
        </p:nvCxnSpPr>
        <p:spPr>
          <a:xfrm>
            <a:off x="4260980" y="1295715"/>
            <a:ext cx="0" cy="1360623"/>
          </a:xfrm>
          <a:prstGeom prst="line">
            <a:avLst/>
          </a:prstGeom>
          <a:ln w="12700"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0B9E48D2-A2EF-3850-B43D-163062A19A43}"/>
              </a:ext>
            </a:extLst>
          </p:cNvPr>
          <p:cNvCxnSpPr>
            <a:cxnSpLocks/>
          </p:cNvCxnSpPr>
          <p:nvPr/>
        </p:nvCxnSpPr>
        <p:spPr>
          <a:xfrm>
            <a:off x="2764530" y="1349829"/>
            <a:ext cx="0" cy="1360623"/>
          </a:xfrm>
          <a:prstGeom prst="line">
            <a:avLst/>
          </a:prstGeom>
          <a:ln w="12700"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E51D33E-B180-9545-9A0B-7DB3409D2131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262302" y="1349829"/>
            <a:ext cx="0" cy="1360623"/>
          </a:xfrm>
          <a:prstGeom prst="line">
            <a:avLst/>
          </a:prstGeom>
          <a:ln w="12700"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E092AA8-18DE-A895-B5FB-C21AA9C9EC26}"/>
              </a:ext>
            </a:extLst>
          </p:cNvPr>
          <p:cNvSpPr/>
          <p:nvPr/>
        </p:nvSpPr>
        <p:spPr>
          <a:xfrm>
            <a:off x="0" y="228194"/>
            <a:ext cx="123060" cy="611841"/>
          </a:xfrm>
          <a:prstGeom prst="rect">
            <a:avLst/>
          </a:prstGeom>
          <a:solidFill>
            <a:srgbClr val="0F6FC6"/>
          </a:solidFill>
          <a:ln>
            <a:solidFill>
              <a:srgbClr val="128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cs typeface="+mn-cs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983AFE72-4948-D155-1905-B51779D9C673}"/>
              </a:ext>
            </a:extLst>
          </p:cNvPr>
          <p:cNvSpPr txBox="1"/>
          <p:nvPr/>
        </p:nvSpPr>
        <p:spPr>
          <a:xfrm>
            <a:off x="293223" y="303986"/>
            <a:ext cx="3967757" cy="461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手机中的</a:t>
            </a:r>
            <a:r>
              <a:rPr lang="en-US" altLang="zh-CN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A3299C-9A01-DC4E-163B-F84434912C31}"/>
              </a:ext>
            </a:extLst>
          </p:cNvPr>
          <p:cNvSpPr/>
          <p:nvPr/>
        </p:nvSpPr>
        <p:spPr>
          <a:xfrm>
            <a:off x="5096656" y="1011243"/>
            <a:ext cx="6339877" cy="409707"/>
          </a:xfrm>
          <a:prstGeom prst="rect">
            <a:avLst/>
          </a:prstGeom>
          <a:solidFill>
            <a:srgbClr val="0F6FC6"/>
          </a:solidFill>
          <a:ln>
            <a:solidFill>
              <a:srgbClr val="128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cs typeface="+mn-cs"/>
              </a:rPr>
              <a:t>非支付类应用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080A08E-C40F-FEA3-4B83-FF59FA419C14}"/>
              </a:ext>
            </a:extLst>
          </p:cNvPr>
          <p:cNvSpPr/>
          <p:nvPr/>
        </p:nvSpPr>
        <p:spPr>
          <a:xfrm>
            <a:off x="552993" y="1011244"/>
            <a:ext cx="4426133" cy="409707"/>
          </a:xfrm>
          <a:prstGeom prst="rect">
            <a:avLst/>
          </a:prstGeom>
          <a:solidFill>
            <a:srgbClr val="0F6FC6"/>
          </a:solidFill>
          <a:ln>
            <a:solidFill>
              <a:srgbClr val="128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cs typeface="+mn-cs"/>
              </a:rPr>
              <a:t>支付类应用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4BE059-005E-FC55-8D75-003D14FDD370}"/>
              </a:ext>
            </a:extLst>
          </p:cNvPr>
          <p:cNvGrpSpPr/>
          <p:nvPr/>
        </p:nvGrpSpPr>
        <p:grpSpPr>
          <a:xfrm>
            <a:off x="750628" y="2710452"/>
            <a:ext cx="1023347" cy="1103811"/>
            <a:chOff x="936221" y="1994916"/>
            <a:chExt cx="3205915" cy="2807368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3CFD0607-32D6-64AA-18EA-BAE5C17C2BC0}"/>
                </a:ext>
              </a:extLst>
            </p:cNvPr>
            <p:cNvSpPr/>
            <p:nvPr/>
          </p:nvSpPr>
          <p:spPr>
            <a:xfrm>
              <a:off x="936221" y="1994916"/>
              <a:ext cx="3205915" cy="2807368"/>
            </a:xfrm>
            <a:prstGeom prst="roundRect">
              <a:avLst>
                <a:gd name="adj" fmla="val 3999"/>
              </a:avLst>
            </a:prstGeom>
            <a:solidFill>
              <a:schemeClr val="bg2"/>
            </a:solidFill>
            <a:ln>
              <a:noFill/>
            </a:ln>
            <a:effectLst>
              <a:outerShdw blurRad="254000" sx="108000" sy="108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1A6D83B-1B6C-B76D-0CC3-4BECDD12F382}"/>
                </a:ext>
              </a:extLst>
            </p:cNvPr>
            <p:cNvSpPr txBox="1"/>
            <p:nvPr/>
          </p:nvSpPr>
          <p:spPr>
            <a:xfrm>
              <a:off x="1170471" y="2480798"/>
              <a:ext cx="2737409" cy="18355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2" algn="ctr" fontAlgn="ctr">
                <a:buSzPct val="100000"/>
                <a:defRPr/>
              </a:pPr>
              <a:r>
                <a:rPr lang="zh-CN" altLang="en-US" sz="2000" dirty="0">
                  <a:latin typeface="思源黑体 CN Heavy" panose="020B0A00000000000000" charset="-122"/>
                  <a:ea typeface="思源黑体 CN Heavy" panose="020B0A00000000000000" charset="-122"/>
                  <a:sym typeface="思源黑体 CN Heavy" panose="020B0A00000000000000" charset="-122"/>
                </a:rPr>
                <a:t>公 共</a:t>
              </a:r>
              <a:endParaRPr lang="en-US" altLang="zh-CN" sz="2000" dirty="0">
                <a:latin typeface="思源黑体 CN Heavy" panose="020B0A00000000000000" charset="-122"/>
                <a:ea typeface="思源黑体 CN Heavy" panose="020B0A00000000000000" charset="-122"/>
                <a:sym typeface="思源黑体 CN Heavy" panose="020B0A00000000000000" charset="-122"/>
              </a:endParaRPr>
            </a:p>
            <a:p>
              <a:pPr marL="0" lvl="2" algn="ctr" fontAlgn="ctr">
                <a:buSzPct val="100000"/>
                <a:defRPr/>
              </a:pPr>
              <a:r>
                <a:rPr lang="zh-CN" altLang="en-US" sz="2000" dirty="0">
                  <a:latin typeface="思源黑体 CN Heavy" panose="020B0A00000000000000" charset="-122"/>
                  <a:ea typeface="思源黑体 CN Heavy" panose="020B0A00000000000000" charset="-122"/>
                  <a:sym typeface="思源黑体 CN Heavy" panose="020B0A00000000000000" charset="-122"/>
                </a:rPr>
                <a:t>交 通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E32B526-1729-3614-A020-3818DD7E1474}"/>
              </a:ext>
            </a:extLst>
          </p:cNvPr>
          <p:cNvGrpSpPr/>
          <p:nvPr/>
        </p:nvGrpSpPr>
        <p:grpSpPr>
          <a:xfrm>
            <a:off x="2248261" y="2519411"/>
            <a:ext cx="1023347" cy="1103811"/>
            <a:chOff x="936221" y="1994916"/>
            <a:chExt cx="3205915" cy="2807368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ED20152B-0FC0-5C6B-339E-A52F051321E8}"/>
                </a:ext>
              </a:extLst>
            </p:cNvPr>
            <p:cNvSpPr/>
            <p:nvPr/>
          </p:nvSpPr>
          <p:spPr>
            <a:xfrm>
              <a:off x="936221" y="1994916"/>
              <a:ext cx="3205915" cy="2807368"/>
            </a:xfrm>
            <a:prstGeom prst="roundRect">
              <a:avLst>
                <a:gd name="adj" fmla="val 3999"/>
              </a:avLst>
            </a:prstGeom>
            <a:solidFill>
              <a:schemeClr val="bg2"/>
            </a:solidFill>
            <a:ln>
              <a:noFill/>
            </a:ln>
            <a:effectLst>
              <a:outerShdw blurRad="254000" sx="108000" sy="108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ED32200-01B6-3C90-B5F8-A1B151361BDC}"/>
                </a:ext>
              </a:extLst>
            </p:cNvPr>
            <p:cNvSpPr txBox="1"/>
            <p:nvPr/>
          </p:nvSpPr>
          <p:spPr>
            <a:xfrm>
              <a:off x="1170471" y="2480798"/>
              <a:ext cx="2737409" cy="18355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2" algn="ctr" fontAlgn="ctr">
                <a:spcAft>
                  <a:spcPts val="800"/>
                </a:spcAft>
                <a:buSzPct val="100000"/>
                <a:defRPr/>
              </a:pPr>
              <a:r>
                <a:rPr lang="zh-CN" altLang="en-US" sz="2000" dirty="0">
                  <a:latin typeface="思源黑体 CN Heavy" panose="020B0A00000000000000" charset="-122"/>
                  <a:ea typeface="思源黑体 CN Heavy" panose="020B0A00000000000000" charset="-122"/>
                  <a:sym typeface="思源黑体 CN Heavy" panose="020B0A00000000000000" charset="-122"/>
                </a:rPr>
                <a:t>小 额支 付</a:t>
              </a:r>
              <a:endParaRPr lang="en-US" altLang="zh-CN" sz="2000" dirty="0">
                <a:latin typeface="思源黑体 CN Heavy" panose="020B0A00000000000000" charset="-122"/>
                <a:ea typeface="思源黑体 CN Heavy" panose="020B0A00000000000000" charset="-122"/>
                <a:sym typeface="思源黑体 CN Heavy" panose="020B0A00000000000000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31B027-7D03-5DAE-4159-3E508FE52E25}"/>
              </a:ext>
            </a:extLst>
          </p:cNvPr>
          <p:cNvGrpSpPr/>
          <p:nvPr/>
        </p:nvGrpSpPr>
        <p:grpSpPr>
          <a:xfrm>
            <a:off x="3741811" y="2328368"/>
            <a:ext cx="1023347" cy="1103811"/>
            <a:chOff x="936221" y="1994916"/>
            <a:chExt cx="3205915" cy="2807368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6D04DB05-2763-B7F5-654D-8D59BC49FD90}"/>
                </a:ext>
              </a:extLst>
            </p:cNvPr>
            <p:cNvSpPr/>
            <p:nvPr/>
          </p:nvSpPr>
          <p:spPr>
            <a:xfrm>
              <a:off x="936221" y="1994916"/>
              <a:ext cx="3205915" cy="2807368"/>
            </a:xfrm>
            <a:prstGeom prst="roundRect">
              <a:avLst>
                <a:gd name="adj" fmla="val 3999"/>
              </a:avLst>
            </a:prstGeom>
            <a:solidFill>
              <a:schemeClr val="bg2"/>
            </a:solidFill>
            <a:ln>
              <a:noFill/>
            </a:ln>
            <a:effectLst>
              <a:outerShdw blurRad="254000" sx="108000" sy="108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0E51B5F-B30E-7C9F-AC92-2E57AB5C7BB6}"/>
                </a:ext>
              </a:extLst>
            </p:cNvPr>
            <p:cNvSpPr txBox="1"/>
            <p:nvPr/>
          </p:nvSpPr>
          <p:spPr>
            <a:xfrm>
              <a:off x="1170471" y="2480798"/>
              <a:ext cx="2737409" cy="18355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2" algn="ctr" fontAlgn="ctr">
                <a:spcAft>
                  <a:spcPts val="800"/>
                </a:spcAft>
                <a:buSzPct val="100000"/>
                <a:defRPr/>
              </a:pPr>
              <a:r>
                <a:rPr lang="zh-CN" altLang="en-US" sz="2000" dirty="0">
                  <a:latin typeface="思源黑体 CN Heavy" panose="020B0A00000000000000" charset="-122"/>
                  <a:ea typeface="思源黑体 CN Heavy" panose="020B0A00000000000000" charset="-122"/>
                  <a:sym typeface="思源黑体 CN Heavy" panose="020B0A00000000000000" charset="-122"/>
                </a:rPr>
                <a:t>电 子票 据</a:t>
              </a:r>
              <a:endParaRPr lang="en-US" altLang="zh-CN" sz="2000" dirty="0">
                <a:latin typeface="思源黑体 CN Heavy" panose="020B0A00000000000000" charset="-122"/>
                <a:ea typeface="思源黑体 CN Heavy" panose="020B0A00000000000000" charset="-122"/>
                <a:sym typeface="思源黑体 CN Heavy" panose="020B0A00000000000000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BB21876-6DB7-75B8-3686-D24D2F934EB0}"/>
              </a:ext>
            </a:extLst>
          </p:cNvPr>
          <p:cNvGrpSpPr/>
          <p:nvPr/>
        </p:nvGrpSpPr>
        <p:grpSpPr>
          <a:xfrm>
            <a:off x="5371961" y="2125654"/>
            <a:ext cx="1023347" cy="1103811"/>
            <a:chOff x="936221" y="1994916"/>
            <a:chExt cx="3205915" cy="2807368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C261389A-A75D-861D-7D80-0EDC6FC6911B}"/>
                </a:ext>
              </a:extLst>
            </p:cNvPr>
            <p:cNvSpPr/>
            <p:nvPr/>
          </p:nvSpPr>
          <p:spPr>
            <a:xfrm>
              <a:off x="936221" y="1994916"/>
              <a:ext cx="3205915" cy="2807368"/>
            </a:xfrm>
            <a:prstGeom prst="roundRect">
              <a:avLst>
                <a:gd name="adj" fmla="val 3999"/>
              </a:avLst>
            </a:prstGeom>
            <a:solidFill>
              <a:schemeClr val="bg2"/>
            </a:solidFill>
            <a:ln>
              <a:noFill/>
            </a:ln>
            <a:effectLst>
              <a:outerShdw blurRad="254000" sx="108000" sy="108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27DB1BD-B07E-33F1-5B13-9E1BA5A59A89}"/>
                </a:ext>
              </a:extLst>
            </p:cNvPr>
            <p:cNvSpPr txBox="1"/>
            <p:nvPr/>
          </p:nvSpPr>
          <p:spPr>
            <a:xfrm>
              <a:off x="1170471" y="2480798"/>
              <a:ext cx="2737409" cy="18355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lvl="2" algn="ctr" fontAlgn="ctr">
                <a:spcAft>
                  <a:spcPts val="800"/>
                </a:spcAft>
                <a:buSzPct val="100000"/>
                <a:defRPr/>
              </a:pPr>
              <a:r>
                <a:rPr lang="zh-CN" altLang="en-US" sz="2000" dirty="0">
                  <a:latin typeface="思源黑体 CN Heavy" panose="020B0A00000000000000" charset="-122"/>
                  <a:ea typeface="思源黑体 CN Heavy" panose="020B0A00000000000000" charset="-122"/>
                  <a:sym typeface="思源黑体 CN Heavy" panose="020B0A00000000000000" charset="-122"/>
                </a:rPr>
                <a:t>门 禁识 别</a:t>
              </a:r>
              <a:endParaRPr lang="en-US" altLang="zh-CN" sz="2000" dirty="0">
                <a:latin typeface="思源黑体 CN Heavy" panose="020B0A00000000000000" charset="-122"/>
                <a:ea typeface="思源黑体 CN Heavy" panose="020B0A00000000000000" charset="-122"/>
                <a:sym typeface="思源黑体 CN Heavy" panose="020B0A00000000000000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83A0282-3A53-32F5-E58C-758CBD583029}"/>
              </a:ext>
            </a:extLst>
          </p:cNvPr>
          <p:cNvGrpSpPr/>
          <p:nvPr/>
        </p:nvGrpSpPr>
        <p:grpSpPr>
          <a:xfrm>
            <a:off x="6944368" y="1937904"/>
            <a:ext cx="1023347" cy="1103811"/>
            <a:chOff x="936221" y="1994916"/>
            <a:chExt cx="3205915" cy="2807368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97217213-3D9D-B5C3-0C93-B63B3B42DA95}"/>
                </a:ext>
              </a:extLst>
            </p:cNvPr>
            <p:cNvSpPr/>
            <p:nvPr/>
          </p:nvSpPr>
          <p:spPr>
            <a:xfrm>
              <a:off x="936221" y="1994916"/>
              <a:ext cx="3205915" cy="2807368"/>
            </a:xfrm>
            <a:prstGeom prst="roundRect">
              <a:avLst>
                <a:gd name="adj" fmla="val 3999"/>
              </a:avLst>
            </a:prstGeom>
            <a:solidFill>
              <a:schemeClr val="bg2"/>
            </a:solidFill>
            <a:ln>
              <a:noFill/>
            </a:ln>
            <a:effectLst>
              <a:outerShdw blurRad="254000" sx="108000" sy="108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8212CCA-5872-EF58-5E15-1589DFA84AF0}"/>
                </a:ext>
              </a:extLst>
            </p:cNvPr>
            <p:cNvSpPr txBox="1"/>
            <p:nvPr/>
          </p:nvSpPr>
          <p:spPr>
            <a:xfrm>
              <a:off x="1170471" y="2480798"/>
              <a:ext cx="2737409" cy="1835598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marL="0" lvl="2" algn="ctr" fontAlgn="ctr">
                <a:spcAft>
                  <a:spcPts val="800"/>
                </a:spcAft>
                <a:buSzPct val="100000"/>
                <a:defRPr/>
              </a:pPr>
              <a:r>
                <a:rPr lang="zh-CN" altLang="en-US" sz="2000" dirty="0">
                  <a:latin typeface="思源黑体 CN Heavy" panose="020B0A00000000000000" charset="-122"/>
                  <a:ea typeface="思源黑体 CN Heavy" panose="020B0A00000000000000" charset="-122"/>
                  <a:sym typeface="思源黑体 CN Heavy" panose="020B0A00000000000000" charset="-122"/>
                </a:rPr>
                <a:t>积 分</a:t>
              </a:r>
              <a:endParaRPr lang="en-US" altLang="zh-CN" sz="2000" dirty="0">
                <a:latin typeface="思源黑体 CN Heavy" panose="020B0A00000000000000" charset="-122"/>
                <a:ea typeface="思源黑体 CN Heavy" panose="020B0A00000000000000" charset="-122"/>
                <a:sym typeface="思源黑体 CN Heavy" panose="020B0A00000000000000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5A73521-02A6-1822-22B4-9C97B883C718}"/>
              </a:ext>
            </a:extLst>
          </p:cNvPr>
          <p:cNvGrpSpPr/>
          <p:nvPr/>
        </p:nvGrpSpPr>
        <p:grpSpPr>
          <a:xfrm>
            <a:off x="8516775" y="1746863"/>
            <a:ext cx="1023347" cy="1103811"/>
            <a:chOff x="936221" y="1994916"/>
            <a:chExt cx="3205915" cy="2807368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6DB4C9CD-3467-2B45-2291-F94A3E749B45}"/>
                </a:ext>
              </a:extLst>
            </p:cNvPr>
            <p:cNvSpPr/>
            <p:nvPr/>
          </p:nvSpPr>
          <p:spPr>
            <a:xfrm>
              <a:off x="936221" y="1994916"/>
              <a:ext cx="3205915" cy="2807368"/>
            </a:xfrm>
            <a:prstGeom prst="roundRect">
              <a:avLst>
                <a:gd name="adj" fmla="val 3999"/>
              </a:avLst>
            </a:prstGeom>
            <a:solidFill>
              <a:schemeClr val="bg2"/>
            </a:solidFill>
            <a:ln>
              <a:noFill/>
            </a:ln>
            <a:effectLst>
              <a:outerShdw blurRad="254000" sx="108000" sy="108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7830EE3-11F5-4074-3DD1-9B07CE63077F}"/>
                </a:ext>
              </a:extLst>
            </p:cNvPr>
            <p:cNvSpPr txBox="1"/>
            <p:nvPr/>
          </p:nvSpPr>
          <p:spPr>
            <a:xfrm>
              <a:off x="1170471" y="2480798"/>
              <a:ext cx="2737409" cy="1835598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marL="0" lvl="2" algn="ctr" fontAlgn="ctr">
                <a:spcAft>
                  <a:spcPts val="800"/>
                </a:spcAft>
                <a:buSzPct val="100000"/>
                <a:defRPr/>
              </a:pPr>
              <a:r>
                <a:rPr lang="zh-CN" altLang="en-US" sz="2000" dirty="0">
                  <a:latin typeface="思源黑体 CN Heavy" panose="020B0A00000000000000" charset="-122"/>
                  <a:ea typeface="思源黑体 CN Heavy" panose="020B0A00000000000000" charset="-122"/>
                  <a:sym typeface="思源黑体 CN Heavy" panose="020B0A00000000000000" charset="-122"/>
                </a:rPr>
                <a:t>防 伪</a:t>
              </a:r>
              <a:endParaRPr lang="en-US" altLang="zh-CN" sz="2000" dirty="0">
                <a:latin typeface="思源黑体 CN Heavy" panose="020B0A00000000000000" charset="-122"/>
                <a:ea typeface="思源黑体 CN Heavy" panose="020B0A00000000000000" charset="-122"/>
                <a:sym typeface="思源黑体 CN Heavy" panose="020B0A00000000000000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90113AC-A9DC-C87C-35ED-E871239E6987}"/>
              </a:ext>
            </a:extLst>
          </p:cNvPr>
          <p:cNvGrpSpPr/>
          <p:nvPr/>
        </p:nvGrpSpPr>
        <p:grpSpPr>
          <a:xfrm>
            <a:off x="10089182" y="1552527"/>
            <a:ext cx="1023347" cy="1103811"/>
            <a:chOff x="936221" y="1994916"/>
            <a:chExt cx="3205915" cy="2807368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5FF5DBA0-F7F4-E492-AEFE-DF8C5B70F201}"/>
                </a:ext>
              </a:extLst>
            </p:cNvPr>
            <p:cNvSpPr/>
            <p:nvPr/>
          </p:nvSpPr>
          <p:spPr>
            <a:xfrm>
              <a:off x="936221" y="1994916"/>
              <a:ext cx="3205915" cy="2807368"/>
            </a:xfrm>
            <a:prstGeom prst="roundRect">
              <a:avLst>
                <a:gd name="adj" fmla="val 3999"/>
              </a:avLst>
            </a:prstGeom>
            <a:solidFill>
              <a:schemeClr val="bg2"/>
            </a:solidFill>
            <a:ln>
              <a:noFill/>
            </a:ln>
            <a:effectLst>
              <a:outerShdw blurRad="254000" sx="108000" sy="108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BEFC973-3573-C7CA-61DA-767FA141AAD8}"/>
                </a:ext>
              </a:extLst>
            </p:cNvPr>
            <p:cNvSpPr txBox="1"/>
            <p:nvPr/>
          </p:nvSpPr>
          <p:spPr>
            <a:xfrm>
              <a:off x="1170471" y="2480798"/>
              <a:ext cx="2737409" cy="1835598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marL="0" lvl="2" algn="ctr" fontAlgn="ctr">
                <a:spcAft>
                  <a:spcPts val="800"/>
                </a:spcAft>
                <a:buSzPct val="100000"/>
                <a:defRPr/>
              </a:pPr>
              <a:r>
                <a:rPr lang="zh-CN" altLang="en-US" sz="2000" dirty="0">
                  <a:latin typeface="思源黑体 CN Heavy" panose="020B0A00000000000000" charset="-122"/>
                  <a:ea typeface="思源黑体 CN Heavy" panose="020B0A00000000000000" charset="-122"/>
                  <a:sym typeface="思源黑体 CN Heavy" panose="020B0A00000000000000" charset="-122"/>
                </a:rPr>
                <a:t>游 戏</a:t>
              </a:r>
              <a:endParaRPr lang="en-US" altLang="zh-CN" sz="2000" dirty="0">
                <a:latin typeface="思源黑体 CN Heavy" panose="020B0A00000000000000" charset="-122"/>
                <a:ea typeface="思源黑体 CN Heavy" panose="020B0A00000000000000" charset="-122"/>
                <a:sym typeface="思源黑体 CN Heavy" panose="020B0A00000000000000" charset="-122"/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8CF0CD5B-1066-05B8-C0A6-AEC849A35384}"/>
              </a:ext>
            </a:extLst>
          </p:cNvPr>
          <p:cNvSpPr/>
          <p:nvPr/>
        </p:nvSpPr>
        <p:spPr>
          <a:xfrm>
            <a:off x="552993" y="4951858"/>
            <a:ext cx="7745031" cy="409707"/>
          </a:xfrm>
          <a:prstGeom prst="rect">
            <a:avLst/>
          </a:prstGeom>
          <a:solidFill>
            <a:srgbClr val="0F6FC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799" dirty="0">
                <a:solidFill>
                  <a:prstClr val="white"/>
                </a:solidFill>
                <a:latin typeface="Open Sans Light"/>
              </a:rPr>
              <a:t>卡模拟</a:t>
            </a:r>
            <a:endParaRPr kumimoji="0" lang="zh-CN" alt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2FFDE78-2646-141D-EC81-B83C3A1B00B3}"/>
              </a:ext>
            </a:extLst>
          </p:cNvPr>
          <p:cNvSpPr txBox="1"/>
          <p:nvPr/>
        </p:nvSpPr>
        <p:spPr>
          <a:xfrm>
            <a:off x="818926" y="3814261"/>
            <a:ext cx="886747" cy="87281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公交</a:t>
            </a:r>
            <a:endParaRPr lang="en-US" altLang="zh-CN" sz="12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地铁</a:t>
            </a:r>
            <a:endParaRPr lang="en-US" altLang="zh-CN" sz="12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停车场</a:t>
            </a:r>
            <a:endParaRPr lang="en-US" altLang="zh-CN" sz="12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加油站</a:t>
            </a:r>
            <a:endParaRPr lang="zh-CN" altLang="en-US" sz="1200" dirty="0">
              <a:ea typeface="等线" panose="02010600030101010101" pitchFamily="2" charset="-122"/>
              <a:sym typeface="思源黑体 CN Heavy" panose="020B0A00000000000000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B1E27F5-D614-E781-39F0-0283C536815C}"/>
              </a:ext>
            </a:extLst>
          </p:cNvPr>
          <p:cNvSpPr txBox="1"/>
          <p:nvPr/>
        </p:nvSpPr>
        <p:spPr>
          <a:xfrm>
            <a:off x="2316559" y="3623220"/>
            <a:ext cx="886747" cy="1063858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超市</a:t>
            </a:r>
            <a:endParaRPr lang="en-US" altLang="zh-CN" sz="12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商场</a:t>
            </a:r>
            <a:endParaRPr lang="en-US" altLang="zh-CN" sz="12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食堂</a:t>
            </a:r>
            <a:endParaRPr lang="en-US" altLang="zh-CN" sz="12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便利店</a:t>
            </a:r>
            <a:endParaRPr lang="en-US" altLang="zh-CN" sz="12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水电费</a:t>
            </a:r>
            <a:endParaRPr lang="en-US" altLang="zh-CN" sz="1200" dirty="0">
              <a:ea typeface="思源黑体 CN Heavy" panose="020B0A00000000000000"/>
              <a:sym typeface="思源黑体 CN Heavy" panose="020B0A00000000000000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6551AEA-5641-DAF9-C808-529042BB6FE8}"/>
              </a:ext>
            </a:extLst>
          </p:cNvPr>
          <p:cNvSpPr txBox="1"/>
          <p:nvPr/>
        </p:nvSpPr>
        <p:spPr>
          <a:xfrm>
            <a:off x="3810109" y="3432177"/>
            <a:ext cx="886747" cy="72118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电影院</a:t>
            </a:r>
            <a:endParaRPr lang="en-US" altLang="zh-CN" sz="12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公园</a:t>
            </a:r>
            <a:endParaRPr lang="en-US" altLang="zh-CN" sz="12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体育馆</a:t>
            </a:r>
            <a:endParaRPr lang="en-US" altLang="zh-CN" sz="1200" dirty="0">
              <a:ea typeface="思源黑体 CN Heavy" panose="020B0A00000000000000"/>
              <a:sym typeface="思源黑体 CN Heavy" panose="020B0A00000000000000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BE5DB07-CC78-4F07-23EF-3EBCE0ACA8B5}"/>
              </a:ext>
            </a:extLst>
          </p:cNvPr>
          <p:cNvSpPr txBox="1"/>
          <p:nvPr/>
        </p:nvSpPr>
        <p:spPr>
          <a:xfrm>
            <a:off x="5440259" y="3208242"/>
            <a:ext cx="886747" cy="87265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门禁</a:t>
            </a:r>
            <a:endParaRPr lang="en-US" altLang="zh-CN" sz="12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考勤</a:t>
            </a:r>
            <a:endParaRPr lang="en-US" altLang="zh-CN" sz="12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巡更</a:t>
            </a:r>
            <a:endParaRPr lang="en-US" altLang="zh-CN" sz="12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资产管理</a:t>
            </a:r>
            <a:endParaRPr lang="en-US" altLang="zh-CN" sz="1200" dirty="0">
              <a:ea typeface="思源黑体 CN Heavy" panose="020B0A00000000000000"/>
              <a:sym typeface="思源黑体 CN Heavy" panose="020B0A00000000000000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6A083BB-E418-4D99-4758-B78B7DE93B64}"/>
              </a:ext>
            </a:extLst>
          </p:cNvPr>
          <p:cNvSpPr txBox="1"/>
          <p:nvPr/>
        </p:nvSpPr>
        <p:spPr>
          <a:xfrm>
            <a:off x="7012666" y="3017201"/>
            <a:ext cx="886747" cy="479076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en-US" altLang="zh-CN" sz="1200" dirty="0">
                <a:ea typeface="思源黑体 CN Heavy" panose="020B0A00000000000000"/>
                <a:sym typeface="思源黑体 CN Heavy" panose="020B0A00000000000000" charset="-122"/>
              </a:rPr>
              <a:t>VIP</a:t>
            </a: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卡</a:t>
            </a:r>
            <a:endParaRPr lang="en-US" altLang="zh-CN" sz="12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积分卡</a:t>
            </a:r>
            <a:endParaRPr lang="en-US" altLang="zh-CN" sz="1200" dirty="0">
              <a:ea typeface="思源黑体 CN Heavy" panose="020B0A00000000000000"/>
              <a:sym typeface="思源黑体 CN Heavy" panose="020B0A00000000000000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63302F4-5618-8429-45BA-C4DBEC8EEB3A}"/>
              </a:ext>
            </a:extLst>
          </p:cNvPr>
          <p:cNvSpPr txBox="1"/>
          <p:nvPr/>
        </p:nvSpPr>
        <p:spPr>
          <a:xfrm>
            <a:off x="8585073" y="2862943"/>
            <a:ext cx="886747" cy="6333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药品</a:t>
            </a:r>
            <a:endParaRPr lang="en-US" altLang="zh-CN" sz="12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烟酒</a:t>
            </a:r>
            <a:endParaRPr lang="en-US" altLang="zh-CN" sz="12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贵重物品</a:t>
            </a:r>
            <a:endParaRPr lang="en-US" altLang="zh-CN" sz="1200" dirty="0">
              <a:ea typeface="思源黑体 CN Heavy" panose="020B0A00000000000000"/>
              <a:sym typeface="思源黑体 CN Heavy" panose="020B0A00000000000000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30AE510-E8EE-B8E4-1D99-639268DC9AF9}"/>
              </a:ext>
            </a:extLst>
          </p:cNvPr>
          <p:cNvSpPr txBox="1"/>
          <p:nvPr/>
        </p:nvSpPr>
        <p:spPr>
          <a:xfrm>
            <a:off x="10163956" y="2677066"/>
            <a:ext cx="886747" cy="45802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游戏</a:t>
            </a:r>
            <a:endParaRPr lang="en-US" altLang="zh-CN" sz="12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fontAlgn="ctr">
              <a:lnSpc>
                <a:spcPts val="1700"/>
              </a:lnSpc>
              <a:buSzPct val="100000"/>
              <a:defRPr/>
            </a:pPr>
            <a:r>
              <a:rPr lang="zh-CN" altLang="en-US" sz="1200" dirty="0">
                <a:ea typeface="思源黑体 CN Heavy" panose="020B0A00000000000000"/>
                <a:sym typeface="思源黑体 CN Heavy" panose="020B0A00000000000000" charset="-122"/>
              </a:rPr>
              <a:t>数据共享</a:t>
            </a:r>
            <a:endParaRPr lang="en-US" altLang="zh-CN" sz="1200" dirty="0">
              <a:ea typeface="思源黑体 CN Heavy" panose="020B0A00000000000000"/>
              <a:sym typeface="思源黑体 CN Heavy" panose="020B0A00000000000000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EF6575C-8BC3-C5E5-3C85-31245C242E44}"/>
              </a:ext>
            </a:extLst>
          </p:cNvPr>
          <p:cNvSpPr/>
          <p:nvPr/>
        </p:nvSpPr>
        <p:spPr>
          <a:xfrm>
            <a:off x="8386181" y="4951857"/>
            <a:ext cx="1473166" cy="409707"/>
          </a:xfrm>
          <a:prstGeom prst="rect">
            <a:avLst/>
          </a:prstGeom>
          <a:solidFill>
            <a:srgbClr val="1E8BEE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cs typeface="+mn-cs"/>
              </a:rPr>
              <a:t>阅读器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6109229-0F17-C78E-7173-7F643705716E}"/>
              </a:ext>
            </a:extLst>
          </p:cNvPr>
          <p:cNvSpPr/>
          <p:nvPr/>
        </p:nvSpPr>
        <p:spPr>
          <a:xfrm>
            <a:off x="9947504" y="4945148"/>
            <a:ext cx="1489029" cy="409707"/>
          </a:xfrm>
          <a:prstGeom prst="rect">
            <a:avLst/>
          </a:prstGeom>
          <a:solidFill>
            <a:srgbClr val="C5E1FB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cs typeface="+mn-cs"/>
              </a:rPr>
              <a:t>点对点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101322E-2F1F-ABE5-A536-151E0A4967B8}"/>
              </a:ext>
            </a:extLst>
          </p:cNvPr>
          <p:cNvSpPr/>
          <p:nvPr/>
        </p:nvSpPr>
        <p:spPr>
          <a:xfrm>
            <a:off x="552994" y="5490035"/>
            <a:ext cx="4212164" cy="1178919"/>
          </a:xfrm>
          <a:prstGeom prst="roundRect">
            <a:avLst/>
          </a:prstGeom>
          <a:noFill/>
          <a:ln>
            <a:solidFill>
              <a:srgbClr val="0F6FC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</a:rPr>
              <a:t>NFC</a:t>
            </a:r>
            <a:r>
              <a:rPr lang="zh-CN" altLang="en-US" sz="1400" dirty="0">
                <a:solidFill>
                  <a:schemeClr val="tx1"/>
                </a:solidFill>
              </a:rPr>
              <a:t>手机终端可以模拟成为一张普通的非基础卡，主要用于支付、票务、门禁、考勤等场景。应用装载在</a:t>
            </a:r>
            <a:r>
              <a:rPr lang="en-US" altLang="zh-CN" sz="1400" dirty="0">
                <a:solidFill>
                  <a:schemeClr val="tx1"/>
                </a:solidFill>
              </a:rPr>
              <a:t>NFC</a:t>
            </a:r>
            <a:r>
              <a:rPr lang="zh-CN" altLang="en-US" sz="1400" dirty="0">
                <a:solidFill>
                  <a:schemeClr val="tx1"/>
                </a:solidFill>
              </a:rPr>
              <a:t>安全模块中。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CFCFCE43-6082-2EC0-2E6F-9562CC8A704B}"/>
              </a:ext>
            </a:extLst>
          </p:cNvPr>
          <p:cNvSpPr/>
          <p:nvPr/>
        </p:nvSpPr>
        <p:spPr>
          <a:xfrm>
            <a:off x="4851919" y="5486924"/>
            <a:ext cx="3247052" cy="1178919"/>
          </a:xfrm>
          <a:prstGeom prst="roundRect">
            <a:avLst/>
          </a:prstGeom>
          <a:noFill/>
          <a:ln>
            <a:solidFill>
              <a:srgbClr val="0F6FC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</a:rPr>
              <a:t>NFC</a:t>
            </a:r>
            <a:r>
              <a:rPr lang="zh-CN" altLang="en-US" sz="1400" dirty="0">
                <a:solidFill>
                  <a:schemeClr val="tx1"/>
                </a:solidFill>
              </a:rPr>
              <a:t>手机终端可以读取非接触标签中的内容，例如虚拟书签、广告等。应用装载在</a:t>
            </a:r>
            <a:r>
              <a:rPr lang="en-US" altLang="zh-CN" sz="1400" dirty="0">
                <a:solidFill>
                  <a:schemeClr val="tx1"/>
                </a:solidFill>
              </a:rPr>
              <a:t>NFC</a:t>
            </a:r>
            <a:r>
              <a:rPr lang="zh-CN" altLang="en-US" sz="1400" dirty="0">
                <a:solidFill>
                  <a:schemeClr val="tx1"/>
                </a:solidFill>
              </a:rPr>
              <a:t>手机客户端上。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257B5E5D-9DFC-80FC-1AA3-63B303171C83}"/>
              </a:ext>
            </a:extLst>
          </p:cNvPr>
          <p:cNvSpPr/>
          <p:nvPr/>
        </p:nvSpPr>
        <p:spPr>
          <a:xfrm>
            <a:off x="8185732" y="5480365"/>
            <a:ext cx="3250801" cy="1178919"/>
          </a:xfrm>
          <a:prstGeom prst="roundRect">
            <a:avLst/>
          </a:prstGeom>
          <a:noFill/>
          <a:ln>
            <a:solidFill>
              <a:srgbClr val="0F6FC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</a:rPr>
              <a:t>两个</a:t>
            </a:r>
            <a:r>
              <a:rPr lang="en-US" altLang="zh-CN" sz="1400" dirty="0">
                <a:solidFill>
                  <a:schemeClr val="tx1"/>
                </a:solidFill>
              </a:rPr>
              <a:t>NFC</a:t>
            </a:r>
            <a:r>
              <a:rPr lang="zh-CN" altLang="en-US" sz="1400" dirty="0">
                <a:solidFill>
                  <a:schemeClr val="tx1"/>
                </a:solidFill>
              </a:rPr>
              <a:t>设备可以近距离内互相直接传递数据。例如图片、音乐、铃声、日程表、通讯录、游戏等，应用装载在</a:t>
            </a:r>
            <a:r>
              <a:rPr lang="en-US" altLang="zh-CN" sz="1400" dirty="0">
                <a:solidFill>
                  <a:schemeClr val="tx1"/>
                </a:solidFill>
              </a:rPr>
              <a:t>NFC</a:t>
            </a:r>
            <a:r>
              <a:rPr lang="zh-CN" altLang="en-US" sz="1400" dirty="0">
                <a:solidFill>
                  <a:schemeClr val="tx1"/>
                </a:solidFill>
              </a:rPr>
              <a:t>手机客户端上。</a:t>
            </a: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37D6BCB0-7792-E87E-74E8-5BBFAE82AC84}"/>
              </a:ext>
            </a:extLst>
          </p:cNvPr>
          <p:cNvCxnSpPr>
            <a:cxnSpLocks/>
          </p:cNvCxnSpPr>
          <p:nvPr/>
        </p:nvCxnSpPr>
        <p:spPr>
          <a:xfrm>
            <a:off x="5825413" y="4264836"/>
            <a:ext cx="0" cy="947866"/>
          </a:xfrm>
          <a:prstGeom prst="line">
            <a:avLst/>
          </a:prstGeom>
          <a:ln w="12700">
            <a:solidFill>
              <a:srgbClr val="0F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015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E092AA8-18DE-A895-B5FB-C21AA9C9EC26}"/>
              </a:ext>
            </a:extLst>
          </p:cNvPr>
          <p:cNvSpPr/>
          <p:nvPr/>
        </p:nvSpPr>
        <p:spPr>
          <a:xfrm>
            <a:off x="0" y="228194"/>
            <a:ext cx="123060" cy="611841"/>
          </a:xfrm>
          <a:prstGeom prst="rect">
            <a:avLst/>
          </a:prstGeom>
          <a:solidFill>
            <a:srgbClr val="0F6FC6"/>
          </a:solidFill>
          <a:ln>
            <a:solidFill>
              <a:srgbClr val="128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cs typeface="+mn-cs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983AFE72-4948-D155-1905-B51779D9C673}"/>
              </a:ext>
            </a:extLst>
          </p:cNvPr>
          <p:cNvSpPr txBox="1"/>
          <p:nvPr/>
        </p:nvSpPr>
        <p:spPr>
          <a:xfrm>
            <a:off x="445623" y="950908"/>
            <a:ext cx="119656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闪付领域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78A9BD-F09E-BEAA-6344-535BF3AFD575}"/>
              </a:ext>
            </a:extLst>
          </p:cNvPr>
          <p:cNvSpPr txBox="1"/>
          <p:nvPr/>
        </p:nvSpPr>
        <p:spPr>
          <a:xfrm>
            <a:off x="445623" y="1368771"/>
            <a:ext cx="8311027" cy="1386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2" indent="-285750" algn="just" fontAlgn="ctr">
              <a:lnSpc>
                <a:spcPct val="150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银联云闪付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——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搜索下载，注册，输入卡片信息绑定卡片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285750" lvl="2" indent="-285750" algn="just" fontAlgn="ctr">
              <a:lnSpc>
                <a:spcPct val="150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银行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APP ——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建行的随芯用、交通的买单吧、中信的动卡空间等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285750" lvl="2" indent="-285750" algn="just" fontAlgn="ctr">
              <a:lnSpc>
                <a:spcPct val="150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支付方式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—— Apple Pay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Samsung Pay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Mi Pay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Huawei Pay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Meizu Pay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、京东闪付等</a:t>
            </a:r>
          </a:p>
        </p:txBody>
      </p:sp>
      <p:sp>
        <p:nvSpPr>
          <p:cNvPr id="9" name="文本框 18">
            <a:extLst>
              <a:ext uri="{FF2B5EF4-FFF2-40B4-BE49-F238E27FC236}">
                <a16:creationId xmlns:a16="http://schemas.microsoft.com/office/drawing/2014/main" id="{941C3512-1265-A067-24F0-CA8FDA7A3B94}"/>
              </a:ext>
            </a:extLst>
          </p:cNvPr>
          <p:cNvSpPr txBox="1"/>
          <p:nvPr/>
        </p:nvSpPr>
        <p:spPr>
          <a:xfrm>
            <a:off x="445623" y="314131"/>
            <a:ext cx="1834157" cy="461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具体实例</a:t>
            </a:r>
          </a:p>
        </p:txBody>
      </p:sp>
      <p:sp>
        <p:nvSpPr>
          <p:cNvPr id="10" name="文本框 18">
            <a:extLst>
              <a:ext uri="{FF2B5EF4-FFF2-40B4-BE49-F238E27FC236}">
                <a16:creationId xmlns:a16="http://schemas.microsoft.com/office/drawing/2014/main" id="{F024AA91-6B66-6866-B74C-AAA5DC03CF13}"/>
              </a:ext>
            </a:extLst>
          </p:cNvPr>
          <p:cNvSpPr txBox="1"/>
          <p:nvPr/>
        </p:nvSpPr>
        <p:spPr>
          <a:xfrm>
            <a:off x="445623" y="2799643"/>
            <a:ext cx="14951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一卡通领域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B331E3-F1FC-F32E-1000-01C6B4CC9637}"/>
              </a:ext>
            </a:extLst>
          </p:cNvPr>
          <p:cNvSpPr txBox="1"/>
          <p:nvPr/>
        </p:nvSpPr>
        <p:spPr>
          <a:xfrm>
            <a:off x="445623" y="3217505"/>
            <a:ext cx="11254965" cy="21631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2" indent="-285750" algn="just" fontAlgn="ctr">
              <a:lnSpc>
                <a:spcPct val="150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查询卡片余额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——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一卡通是一块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芯片，搭载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功能的手机，通过一卡通相关的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APP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，就能对卡片进行读取，查看卡片余额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285750" lvl="2" indent="-285750" algn="just" fontAlgn="ctr">
              <a:lnSpc>
                <a:spcPct val="150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卡内余额充值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——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具有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功能的手机，通过手机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APP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可实现充值功能，将一卡通贴在手机背面，选择金额进行支付，即可实现金额充值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285750" lvl="2" indent="-285750" algn="just" fontAlgn="ctr">
              <a:lnSpc>
                <a:spcPct val="150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刷手机乘车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——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一部配备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功能的手机实现卡模拟有两种方式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742950" lvl="3" indent="-285750" algn="just" fontAlgn="ctr">
              <a:lnSpc>
                <a:spcPct val="150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基于硬件的，称为虚拟卡模式（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Virtual Card Mode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即：手机需要更换</a:t>
            </a:r>
            <a:r>
              <a:rPr lang="en-US" altLang="zh-CN" sz="1400" dirty="0" err="1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-sim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卡并下载移动运营商的电子钱包）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742950" lvl="3" indent="-285750" algn="just" fontAlgn="ctr">
              <a:lnSpc>
                <a:spcPct val="150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基于软件的，被称为主机卡模式（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Host Card Mode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即无需更换</a:t>
            </a:r>
            <a:r>
              <a:rPr lang="en-US" altLang="zh-CN" sz="1400" dirty="0" err="1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-sim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卡，下载发卡机构相关的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APP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即可）</a:t>
            </a:r>
          </a:p>
        </p:txBody>
      </p:sp>
      <p:sp>
        <p:nvSpPr>
          <p:cNvPr id="12" name="文本框 18">
            <a:extLst>
              <a:ext uri="{FF2B5EF4-FFF2-40B4-BE49-F238E27FC236}">
                <a16:creationId xmlns:a16="http://schemas.microsoft.com/office/drawing/2014/main" id="{374642C0-5FA1-8FD6-E342-A5B1ABEAA3DF}"/>
              </a:ext>
            </a:extLst>
          </p:cNvPr>
          <p:cNvSpPr txBox="1"/>
          <p:nvPr/>
        </p:nvSpPr>
        <p:spPr>
          <a:xfrm>
            <a:off x="451844" y="5429182"/>
            <a:ext cx="14951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其他应用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B73DFC-4738-2387-2146-F030AE181BEC}"/>
              </a:ext>
            </a:extLst>
          </p:cNvPr>
          <p:cNvSpPr txBox="1"/>
          <p:nvPr/>
        </p:nvSpPr>
        <p:spPr>
          <a:xfrm>
            <a:off x="445623" y="5842516"/>
            <a:ext cx="11049691" cy="4898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2" indent="-285750" algn="just" fontAlgn="ctr">
              <a:lnSpc>
                <a:spcPct val="150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NFC+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消防、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共享单车、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NFC+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门禁系统、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NFC+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防伪识别、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NFC+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游戏娱乐、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NFC+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消费电子、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NFC+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公共设施监管、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NFC+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零售等</a:t>
            </a:r>
          </a:p>
        </p:txBody>
      </p:sp>
    </p:spTree>
    <p:extLst>
      <p:ext uri="{BB962C8B-B14F-4D97-AF65-F5344CB8AC3E}">
        <p14:creationId xmlns:p14="http://schemas.microsoft.com/office/powerpoint/2010/main" val="2658413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7EBF7B3-03FF-817C-AA23-51E978313BC3}"/>
              </a:ext>
            </a:extLst>
          </p:cNvPr>
          <p:cNvSpPr txBox="1"/>
          <p:nvPr/>
        </p:nvSpPr>
        <p:spPr>
          <a:xfrm>
            <a:off x="2051050" y="2004503"/>
            <a:ext cx="8089900" cy="186204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lang="en-US" altLang="zh-CN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思源黑体 CN Heavy" panose="020B0A00000000000000" charset="-122"/>
              </a:rPr>
              <a:t>THANKS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376DEB-2525-EF9F-CC4D-024BC336A0EE}"/>
              </a:ext>
            </a:extLst>
          </p:cNvPr>
          <p:cNvSpPr txBox="1"/>
          <p:nvPr/>
        </p:nvSpPr>
        <p:spPr>
          <a:xfrm>
            <a:off x="4705350" y="4701658"/>
            <a:ext cx="2781300" cy="33855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 CN"/>
              </a:rPr>
              <a:t>技术中心</a:t>
            </a:r>
            <a:r>
              <a:rPr lang="en-US" altLang="zh-CN" sz="16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 CN"/>
              </a:rPr>
              <a:t>-</a:t>
            </a:r>
            <a:r>
              <a:rPr lang="zh-CN" altLang="en-US" sz="16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 CN"/>
              </a:rPr>
              <a:t>数字创新组</a:t>
            </a:r>
            <a:endParaRPr kumimoji="0" lang="zh-CN" altLang="en-US" sz="1600" b="1" i="0" u="none" strike="noStrike" kern="120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思源黑体 CN"/>
            </a:endParaRPr>
          </a:p>
        </p:txBody>
      </p:sp>
    </p:spTree>
    <p:extLst>
      <p:ext uri="{BB962C8B-B14F-4D97-AF65-F5344CB8AC3E}">
        <p14:creationId xmlns:p14="http://schemas.microsoft.com/office/powerpoint/2010/main" val="2276306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9">
            <a:extLst>
              <a:ext uri="{FF2B5EF4-FFF2-40B4-BE49-F238E27FC236}">
                <a16:creationId xmlns:a16="http://schemas.microsoft.com/office/drawing/2014/main" id="{A7C1A329-FC04-B151-FA18-18224D45C2F1}"/>
              </a:ext>
            </a:extLst>
          </p:cNvPr>
          <p:cNvCxnSpPr/>
          <p:nvPr/>
        </p:nvCxnSpPr>
        <p:spPr>
          <a:xfrm flipV="1">
            <a:off x="4867241" y="2730500"/>
            <a:ext cx="0" cy="1092200"/>
          </a:xfrm>
          <a:prstGeom prst="line">
            <a:avLst/>
          </a:prstGeom>
          <a:solidFill>
            <a:srgbClr val="C00000"/>
          </a:solidFill>
          <a:ln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39">
            <a:extLst>
              <a:ext uri="{FF2B5EF4-FFF2-40B4-BE49-F238E27FC236}">
                <a16:creationId xmlns:a16="http://schemas.microsoft.com/office/drawing/2014/main" id="{1D5980E4-1C6D-B839-CA6B-E71E83B13A66}"/>
              </a:ext>
            </a:extLst>
          </p:cNvPr>
          <p:cNvSpPr txBox="1"/>
          <p:nvPr/>
        </p:nvSpPr>
        <p:spPr>
          <a:xfrm>
            <a:off x="5044901" y="2652056"/>
            <a:ext cx="3988078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3200" spc="300" dirty="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+mn-ea"/>
                <a:sym typeface="思源黑体 CN Heavy" panose="020B0A00000000000000" charset="-122"/>
              </a:rPr>
              <a:t>产品简介</a:t>
            </a:r>
            <a:endParaRPr lang="en-US" altLang="zh-CN" sz="3200" spc="300" dirty="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cs typeface="+mn-ea"/>
              <a:sym typeface="思源黑体 CN Heavy" panose="020B0A00000000000000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9DB9E4-41B6-D63C-53AA-41DBAD603804}"/>
              </a:ext>
            </a:extLst>
          </p:cNvPr>
          <p:cNvSpPr txBox="1"/>
          <p:nvPr/>
        </p:nvSpPr>
        <p:spPr>
          <a:xfrm>
            <a:off x="3328901" y="2451096"/>
            <a:ext cx="1156014" cy="969985"/>
          </a:xfrm>
          <a:prstGeom prst="rect">
            <a:avLst/>
          </a:prstGeom>
          <a:noFill/>
        </p:spPr>
        <p:txBody>
          <a:bodyPr wrap="square" anchor="ctr" anchorCtr="1">
            <a:noAutofit/>
          </a:bodyPr>
          <a:lstStyle/>
          <a:p>
            <a:pPr algn="ctr"/>
            <a:r>
              <a:rPr lang="en-US" altLang="zh-CN" sz="6000" dirty="0">
                <a:solidFill>
                  <a:srgbClr val="0F6FC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思源黑体 CN Heavy" panose="020B0A00000000000000" charset="-122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38951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E092AA8-18DE-A895-B5FB-C21AA9C9EC26}"/>
              </a:ext>
            </a:extLst>
          </p:cNvPr>
          <p:cNvSpPr/>
          <p:nvPr/>
        </p:nvSpPr>
        <p:spPr>
          <a:xfrm>
            <a:off x="0" y="228194"/>
            <a:ext cx="123060" cy="611841"/>
          </a:xfrm>
          <a:prstGeom prst="rect">
            <a:avLst/>
          </a:prstGeom>
          <a:solidFill>
            <a:srgbClr val="0F6FC6"/>
          </a:solidFill>
          <a:ln>
            <a:solidFill>
              <a:srgbClr val="128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cs typeface="+mn-cs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983AFE72-4948-D155-1905-B51779D9C673}"/>
              </a:ext>
            </a:extLst>
          </p:cNvPr>
          <p:cNvSpPr txBox="1"/>
          <p:nvPr/>
        </p:nvSpPr>
        <p:spPr>
          <a:xfrm>
            <a:off x="293223" y="303986"/>
            <a:ext cx="925977" cy="461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8E232A2-568E-8B9B-21FA-62E77D19A159}"/>
              </a:ext>
            </a:extLst>
          </p:cNvPr>
          <p:cNvSpPr txBox="1"/>
          <p:nvPr/>
        </p:nvSpPr>
        <p:spPr>
          <a:xfrm>
            <a:off x="389815" y="1072706"/>
            <a:ext cx="7235130" cy="51601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4572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近几年来，手机已经不再是简单的通信工具，将来有望发展成为可信赖的支付工具，在消费、购物、交通等领域通过手机方便、快捷地完成支付。基于手机的新需求，移动支付应运而生，并逐渐成为移动运营商、手机制造商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SIM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卡制造商研究的热点问题。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4572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移动支付的解决方案比较多，其中双界面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SIM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卡方案和近距离通信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(NFC)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方案比较可行。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4572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NFC(Near Field Communication)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是由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NXP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公司和索尼公司提出的超短距离无线通信技术，它使得两台兼容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的设备之间可以直观、便捷、安全地通信。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的主要应用是移动小额支付，还可以用于门禁、公交等领域。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4572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与双界面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SIM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卡方案相比，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方案的优势体现在以下方面：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457200" algn="just" fontAlgn="ctr"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①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方案可以实现更多的应用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457200" algn="just" fontAlgn="ctr"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② 在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芯片与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SIM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卡的连接使用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C6(SWP)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触电，并不影响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SIM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卡高速空中数据下载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457200" algn="just" fontAlgn="ctr"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③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方案是一套完善的解决方案，可以提供可靠、安全、便捷的通信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457200" algn="just" fontAlgn="ctr"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④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方案完全兼容现有的读写器，不需要对读写器进行任何更改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4572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近距离通信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是移动非接触业务最可行的解决方案，而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SWP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连接方案则是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技术的一部分。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EAC5A4A-8E80-7E1C-F1FE-F083B5B04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59" y="1297262"/>
            <a:ext cx="3647419" cy="170847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9620C2C-8ADA-FEAB-33A3-1EE86D703B7B}"/>
              </a:ext>
            </a:extLst>
          </p:cNvPr>
          <p:cNvSpPr txBox="1"/>
          <p:nvPr/>
        </p:nvSpPr>
        <p:spPr>
          <a:xfrm>
            <a:off x="8798094" y="3005737"/>
            <a:ext cx="1763348" cy="46482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marL="0" lvl="2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非接触式支付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AD8A37B-331A-5AF3-42A9-60A2A0F6A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59" y="3686560"/>
            <a:ext cx="3647419" cy="1953974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09A7437-72F0-D4AC-EC3C-9E1C2DCF3574}"/>
              </a:ext>
            </a:extLst>
          </p:cNvPr>
          <p:cNvSpPr txBox="1"/>
          <p:nvPr/>
        </p:nvSpPr>
        <p:spPr>
          <a:xfrm>
            <a:off x="8749086" y="5640534"/>
            <a:ext cx="1861364" cy="46482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marL="0" lvl="2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移动支付级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NFC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手机密钥</a:t>
            </a:r>
          </a:p>
        </p:txBody>
      </p:sp>
    </p:spTree>
    <p:extLst>
      <p:ext uri="{BB962C8B-B14F-4D97-AF65-F5344CB8AC3E}">
        <p14:creationId xmlns:p14="http://schemas.microsoft.com/office/powerpoint/2010/main" val="3896402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E092AA8-18DE-A895-B5FB-C21AA9C9EC26}"/>
              </a:ext>
            </a:extLst>
          </p:cNvPr>
          <p:cNvSpPr/>
          <p:nvPr/>
        </p:nvSpPr>
        <p:spPr>
          <a:xfrm>
            <a:off x="0" y="228194"/>
            <a:ext cx="123060" cy="611841"/>
          </a:xfrm>
          <a:prstGeom prst="rect">
            <a:avLst/>
          </a:prstGeom>
          <a:solidFill>
            <a:srgbClr val="0F6FC6"/>
          </a:solidFill>
          <a:ln>
            <a:solidFill>
              <a:srgbClr val="128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cs typeface="+mn-cs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983AFE72-4948-D155-1905-B51779D9C673}"/>
              </a:ext>
            </a:extLst>
          </p:cNvPr>
          <p:cNvSpPr txBox="1"/>
          <p:nvPr/>
        </p:nvSpPr>
        <p:spPr>
          <a:xfrm>
            <a:off x="293223" y="303986"/>
            <a:ext cx="2487299" cy="461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近距离通信概述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8E232A2-568E-8B9B-21FA-62E77D19A159}"/>
              </a:ext>
            </a:extLst>
          </p:cNvPr>
          <p:cNvSpPr txBox="1"/>
          <p:nvPr/>
        </p:nvSpPr>
        <p:spPr>
          <a:xfrm>
            <a:off x="293222" y="991035"/>
            <a:ext cx="11486583" cy="11069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4572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近距离通信是短距离非接触式的一种，工作于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13.56MHz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频段，传输距离在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10cm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以内；传输速度目前可以达到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106kbps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212kbps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424kbps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，理想速率可以达到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1Mbps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左右。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所使用的频率与目前流行的非接触智能卡相同，同时兼容以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IOS14443 A/B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为基础的感应式非接触通信，以及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Philips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公司的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MIFARE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技术和索尼公司的</a:t>
            </a:r>
            <a:r>
              <a:rPr lang="en-US" altLang="zh-CN" sz="1400" dirty="0" err="1">
                <a:ea typeface="思源黑体 CN Heavy" panose="020B0A00000000000000"/>
                <a:sym typeface="思源黑体 CN Heavy" panose="020B0A00000000000000" charset="-122"/>
              </a:rPr>
              <a:t>FeliCa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技术。根据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ISO18092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标准，近距离通信可以工作在</a:t>
            </a:r>
            <a:r>
              <a:rPr lang="zh-CN" altLang="en-US" sz="1400" b="1" dirty="0">
                <a:ea typeface="思源黑体 CN Heavy" panose="020B0A00000000000000"/>
                <a:sym typeface="思源黑体 CN Heavy" panose="020B0A00000000000000" charset="-122"/>
              </a:rPr>
              <a:t>主动模式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和</a:t>
            </a:r>
            <a:r>
              <a:rPr lang="zh-CN" altLang="en-US" sz="1400" b="1" dirty="0">
                <a:ea typeface="思源黑体 CN Heavy" panose="020B0A00000000000000"/>
                <a:sym typeface="思源黑体 CN Heavy" panose="020B0A00000000000000" charset="-122"/>
              </a:rPr>
              <a:t>被动模式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09A7437-72F0-D4AC-EC3C-9E1C2DCF3574}"/>
              </a:ext>
            </a:extLst>
          </p:cNvPr>
          <p:cNvSpPr txBox="1"/>
          <p:nvPr/>
        </p:nvSpPr>
        <p:spPr>
          <a:xfrm>
            <a:off x="293222" y="2272159"/>
            <a:ext cx="1861364" cy="46482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marL="0" lvl="2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600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Heavy" panose="020B0A00000000000000" charset="-122"/>
              </a:rPr>
              <a:t>被动模式通信原理</a:t>
            </a:r>
            <a:endParaRPr lang="zh-CN" altLang="en-US" sz="1600" dirty="0">
              <a:latin typeface="等线" panose="02010600030101010101" pitchFamily="2" charset="-122"/>
              <a:ea typeface="等线" panose="02010600030101010101" pitchFamily="2" charset="-122"/>
              <a:sym typeface="思源黑体 CN Heavy" panose="020B0A00000000000000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8C259A1-806C-6835-4A39-0F703219BB7B}"/>
              </a:ext>
            </a:extLst>
          </p:cNvPr>
          <p:cNvSpPr txBox="1"/>
          <p:nvPr/>
        </p:nvSpPr>
        <p:spPr>
          <a:xfrm>
            <a:off x="293222" y="2892489"/>
            <a:ext cx="7640956" cy="3439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在被动模式下，近距离通信的通信原理与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RFID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一样，都是依靠电磁耦合原理完成通信。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手机有一块</a:t>
            </a:r>
            <a:r>
              <a:rPr lang="en-US" altLang="zh-CN" sz="1400" b="1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b="1" dirty="0">
                <a:ea typeface="思源黑体 CN Heavy" panose="020B0A00000000000000"/>
                <a:sym typeface="思源黑体 CN Heavy" panose="020B0A00000000000000" charset="-122"/>
              </a:rPr>
              <a:t>芯片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，内置有天线，用于接收和发送无线数据。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工作在被动模式时，阅读器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(NFC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发起设备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/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主设备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启动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通信，在整个通信过程中提供射频域。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芯片作为被动设备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(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应答器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使用。此时，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芯片提供射频接口，负责转发射频数据给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SIM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卡。为了保证数据的安全性，在更换手机后不至于重新设置密钥信息，需要在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SIM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卡中保存移动支付的密钥信息。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芯片是嵌入手机中的芯片，由手机的电源系统供电。为保证手机没电时移动支付的正常进行，标签模式需要支持无源工作，其工作原理基于电磁感应。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移动设备主要工作在被动模式，可以大幅降低功耗，并延长电池寿命。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4371D8-B15E-B1A2-FBEF-F0DE9D5A818F}"/>
              </a:ext>
            </a:extLst>
          </p:cNvPr>
          <p:cNvSpPr txBox="1"/>
          <p:nvPr/>
        </p:nvSpPr>
        <p:spPr>
          <a:xfrm>
            <a:off x="8489851" y="2272159"/>
            <a:ext cx="1861364" cy="46482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marL="0" lvl="2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600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Heavy" panose="020B0A00000000000000" charset="-122"/>
              </a:rPr>
              <a:t>主动模式通信原理</a:t>
            </a:r>
            <a:endParaRPr lang="zh-CN" altLang="en-US" sz="1600" dirty="0">
              <a:latin typeface="等线" panose="02010600030101010101" pitchFamily="2" charset="-122"/>
              <a:ea typeface="等线" panose="02010600030101010101" pitchFamily="2" charset="-122"/>
              <a:sym typeface="思源黑体 CN Heavy" panose="020B0A00000000000000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BBEDD4-8F80-8261-E4D1-AE4056BB5722}"/>
              </a:ext>
            </a:extLst>
          </p:cNvPr>
          <p:cNvSpPr txBox="1"/>
          <p:nvPr/>
        </p:nvSpPr>
        <p:spPr>
          <a:xfrm>
            <a:off x="8489851" y="2892489"/>
            <a:ext cx="3289953" cy="25114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在主动模式下，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发起设备要发送数据给目标数据时，必须产生自己的射频发射场；被读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设别发送响应给发起设备时，也要产生自己的射频场，这是对等网络通信的标准模式，可以获得非常快速的连接设置。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主动模式主要是针对点对点模式，用于笔记本、手机、数码相机之间的数据交换。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0052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CBFAA588-96F9-05F6-BE5B-D9AF7A410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9" b="25157"/>
          <a:stretch/>
        </p:blipFill>
        <p:spPr>
          <a:xfrm>
            <a:off x="779195" y="2473094"/>
            <a:ext cx="3301472" cy="175658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47E1FE8-035A-AA05-D4DA-B44D5D65DB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1" b="13181"/>
          <a:stretch/>
        </p:blipFill>
        <p:spPr>
          <a:xfrm>
            <a:off x="4452027" y="2176049"/>
            <a:ext cx="3300310" cy="193557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541642D-9371-7380-B6B1-D531B88F20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7" b="8318"/>
          <a:stretch/>
        </p:blipFill>
        <p:spPr>
          <a:xfrm>
            <a:off x="8112492" y="2473094"/>
            <a:ext cx="3300311" cy="172644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E092AA8-18DE-A895-B5FB-C21AA9C9EC26}"/>
              </a:ext>
            </a:extLst>
          </p:cNvPr>
          <p:cNvSpPr/>
          <p:nvPr/>
        </p:nvSpPr>
        <p:spPr>
          <a:xfrm>
            <a:off x="0" y="228194"/>
            <a:ext cx="123060" cy="611841"/>
          </a:xfrm>
          <a:prstGeom prst="rect">
            <a:avLst/>
          </a:prstGeom>
          <a:solidFill>
            <a:srgbClr val="0F6FC6"/>
          </a:solidFill>
          <a:ln>
            <a:solidFill>
              <a:srgbClr val="128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cs typeface="+mn-cs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983AFE72-4948-D155-1905-B51779D9C673}"/>
              </a:ext>
            </a:extLst>
          </p:cNvPr>
          <p:cNvSpPr txBox="1"/>
          <p:nvPr/>
        </p:nvSpPr>
        <p:spPr>
          <a:xfrm>
            <a:off x="293223" y="303986"/>
            <a:ext cx="3967757" cy="461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主要应用形式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8E232A2-568E-8B9B-21FA-62E77D19A159}"/>
              </a:ext>
            </a:extLst>
          </p:cNvPr>
          <p:cNvSpPr txBox="1"/>
          <p:nvPr/>
        </p:nvSpPr>
        <p:spPr>
          <a:xfrm>
            <a:off x="779195" y="1052172"/>
            <a:ext cx="10633608" cy="837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4572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en-US" altLang="zh-CN" sz="16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600" dirty="0">
                <a:ea typeface="思源黑体 CN Heavy" panose="020B0A00000000000000"/>
                <a:sym typeface="思源黑体 CN Heavy" panose="020B0A00000000000000" charset="-122"/>
              </a:rPr>
              <a:t>标准为了和非接触式智能卡兼容，规定了一种灵活的网关系统，具体分为三种工作模式：</a:t>
            </a:r>
            <a:r>
              <a:rPr lang="zh-CN" altLang="en-US" sz="1600" b="1" dirty="0">
                <a:ea typeface="思源黑体 CN Heavy" panose="020B0A00000000000000"/>
                <a:sym typeface="思源黑体 CN Heavy" panose="020B0A00000000000000" charset="-122"/>
              </a:rPr>
              <a:t>点对点通信模式、读卡器模式和</a:t>
            </a:r>
            <a:r>
              <a:rPr lang="en-US" altLang="zh-CN" sz="1600" b="1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600" b="1" dirty="0">
                <a:ea typeface="思源黑体 CN Heavy" panose="020B0A00000000000000"/>
                <a:sym typeface="思源黑体 CN Heavy" panose="020B0A00000000000000" charset="-122"/>
              </a:rPr>
              <a:t>卡模拟模式</a:t>
            </a:r>
            <a:r>
              <a:rPr lang="zh-CN" altLang="en-US" sz="1600" dirty="0">
                <a:ea typeface="思源黑体 CN Heavy" panose="020B0A00000000000000"/>
                <a:sym typeface="思源黑体 CN Heavy" panose="020B0A00000000000000" charset="-122"/>
              </a:rPr>
              <a:t>。</a:t>
            </a:r>
          </a:p>
        </p:txBody>
      </p:sp>
      <p:grpSp>
        <p:nvGrpSpPr>
          <p:cNvPr id="24" name="组 19">
            <a:extLst>
              <a:ext uri="{FF2B5EF4-FFF2-40B4-BE49-F238E27FC236}">
                <a16:creationId xmlns:a16="http://schemas.microsoft.com/office/drawing/2014/main" id="{230B0234-1612-F411-D894-E2AC0875AB4E}"/>
              </a:ext>
            </a:extLst>
          </p:cNvPr>
          <p:cNvGrpSpPr/>
          <p:nvPr/>
        </p:nvGrpSpPr>
        <p:grpSpPr>
          <a:xfrm>
            <a:off x="4452031" y="3839016"/>
            <a:ext cx="3300312" cy="1864252"/>
            <a:chOff x="930166" y="3604676"/>
            <a:chExt cx="3300312" cy="2553753"/>
          </a:xfrm>
          <a:solidFill>
            <a:srgbClr val="0F6FC6"/>
          </a:solidFill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ABBA552-3959-1FFA-42AC-4F8B7345F388}"/>
                </a:ext>
              </a:extLst>
            </p:cNvPr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8">
              <a:extLst>
                <a:ext uri="{FF2B5EF4-FFF2-40B4-BE49-F238E27FC236}">
                  <a16:creationId xmlns:a16="http://schemas.microsoft.com/office/drawing/2014/main" id="{34711BBA-2385-EB3A-75DE-BD5E7C4BD297}"/>
                </a:ext>
              </a:extLst>
            </p:cNvPr>
            <p:cNvSpPr txBox="1"/>
            <p:nvPr/>
          </p:nvSpPr>
          <p:spPr>
            <a:xfrm>
              <a:off x="1034112" y="3646236"/>
              <a:ext cx="3092420" cy="2489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Heavy" panose="020B0A00000000000000" charset="-122"/>
                </a:rPr>
                <a:t>读卡器模式</a:t>
              </a:r>
              <a:endParaRPr lang="en-US" altLang="zh-CN" sz="1200" dirty="0">
                <a:solidFill>
                  <a:schemeClr val="bg1"/>
                </a:solidFill>
                <a:ea typeface="思源黑体 CN Heavy" panose="020B0A00000000000000"/>
                <a:sym typeface="思源黑体 CN Heavy" panose="020B0A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ea typeface="思源黑体 CN Heavy" panose="020B0A00000000000000"/>
                  <a:sym typeface="思源黑体 CN Heavy" panose="020B0A00000000000000" charset="-122"/>
                </a:rPr>
                <a:t>可作为非接触读卡器使用，能够从电子标签上读取或写入信息，但消费者更多是通过此模式给实体公交卡进行充值，随着虚拟公交卡功能的逐步实现，人们对实体公交卡的依赖变弱，虚拟公交卡服务会更加方便。</a:t>
              </a:r>
            </a:p>
          </p:txBody>
        </p:sp>
      </p:grpSp>
      <p:grpSp>
        <p:nvGrpSpPr>
          <p:cNvPr id="29" name="组 19">
            <a:extLst>
              <a:ext uri="{FF2B5EF4-FFF2-40B4-BE49-F238E27FC236}">
                <a16:creationId xmlns:a16="http://schemas.microsoft.com/office/drawing/2014/main" id="{86FC1807-6131-2046-4A76-EC411F4C7349}"/>
              </a:ext>
            </a:extLst>
          </p:cNvPr>
          <p:cNvGrpSpPr/>
          <p:nvPr/>
        </p:nvGrpSpPr>
        <p:grpSpPr>
          <a:xfrm>
            <a:off x="779196" y="4124884"/>
            <a:ext cx="3300312" cy="1864252"/>
            <a:chOff x="930166" y="3493990"/>
            <a:chExt cx="3300312" cy="2553753"/>
          </a:xfrm>
          <a:solidFill>
            <a:srgbClr val="0F6FC6"/>
          </a:solidFill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92390A5-4E7B-330E-0BB3-258D55BABD16}"/>
                </a:ext>
              </a:extLst>
            </p:cNvPr>
            <p:cNvSpPr/>
            <p:nvPr/>
          </p:nvSpPr>
          <p:spPr>
            <a:xfrm>
              <a:off x="930166" y="3493990"/>
              <a:ext cx="3300312" cy="25537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文本框 8">
              <a:extLst>
                <a:ext uri="{FF2B5EF4-FFF2-40B4-BE49-F238E27FC236}">
                  <a16:creationId xmlns:a16="http://schemas.microsoft.com/office/drawing/2014/main" id="{21A9B09A-08F3-8E32-509F-865843E11300}"/>
                </a:ext>
              </a:extLst>
            </p:cNvPr>
            <p:cNvSpPr txBox="1"/>
            <p:nvPr/>
          </p:nvSpPr>
          <p:spPr>
            <a:xfrm>
              <a:off x="1034112" y="3540928"/>
              <a:ext cx="3092420" cy="17321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ea typeface="微软雅黑" panose="020B0503020204020204" pitchFamily="34" charset="-122"/>
                  <a:sym typeface="思源黑体 CN Heavy" panose="020B0A00000000000000" charset="-122"/>
                </a:rPr>
                <a:t>点对点模式</a:t>
              </a:r>
              <a:endParaRPr lang="en-US" altLang="zh-CN" sz="1200" dirty="0">
                <a:solidFill>
                  <a:schemeClr val="bg1"/>
                </a:solidFill>
                <a:ea typeface="思源黑体 CN Heavy" panose="020B0A00000000000000"/>
                <a:sym typeface="思源黑体 CN Heavy" panose="020B0A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ea typeface="思源黑体 CN Heavy" panose="020B0A00000000000000"/>
                  <a:sym typeface="思源黑体 CN Heavy" panose="020B0A00000000000000" charset="-122"/>
                </a:rPr>
                <a:t>可在两个具备</a:t>
              </a:r>
              <a:r>
                <a:rPr lang="en-US" altLang="zh-CN" sz="1200" dirty="0">
                  <a:solidFill>
                    <a:schemeClr val="bg1"/>
                  </a:solidFill>
                  <a:ea typeface="思源黑体 CN Heavy" panose="020B0A00000000000000"/>
                  <a:sym typeface="思源黑体 CN Heavy" panose="020B0A00000000000000" charset="-122"/>
                </a:rPr>
                <a:t>NFC</a:t>
              </a:r>
              <a:r>
                <a:rPr lang="zh-CN" altLang="en-US" sz="1200" dirty="0">
                  <a:solidFill>
                    <a:schemeClr val="bg1"/>
                  </a:solidFill>
                  <a:ea typeface="思源黑体 CN Heavy" panose="020B0A00000000000000"/>
                  <a:sym typeface="思源黑体 CN Heavy" panose="020B0A00000000000000" charset="-122"/>
                </a:rPr>
                <a:t>功能的设备上进行数据交换，如交换音乐、传送文件等。使用此模式需要两台设备均具备</a:t>
              </a:r>
              <a:r>
                <a:rPr lang="en-US" altLang="zh-CN" sz="1200" dirty="0">
                  <a:solidFill>
                    <a:schemeClr val="bg1"/>
                  </a:solidFill>
                  <a:ea typeface="思源黑体 CN Heavy" panose="020B0A00000000000000"/>
                  <a:sym typeface="思源黑体 CN Heavy" panose="020B0A00000000000000" charset="-122"/>
                </a:rPr>
                <a:t>NFC</a:t>
              </a:r>
              <a:r>
                <a:rPr lang="zh-CN" altLang="en-US" sz="1200" dirty="0">
                  <a:solidFill>
                    <a:schemeClr val="bg1"/>
                  </a:solidFill>
                  <a:ea typeface="思源黑体 CN Heavy" panose="020B0A00000000000000"/>
                  <a:sym typeface="思源黑体 CN Heavy" panose="020B0A00000000000000" charset="-122"/>
                </a:rPr>
                <a:t>功能。</a:t>
              </a:r>
              <a:endParaRPr lang="en-US" altLang="zh-CN" sz="1200" dirty="0">
                <a:solidFill>
                  <a:schemeClr val="bg1"/>
                </a:solidFill>
                <a:ea typeface="思源黑体 CN Heavy" panose="020B0A00000000000000"/>
                <a:sym typeface="思源黑体 CN Heavy" panose="020B0A00000000000000" charset="-122"/>
              </a:endParaRPr>
            </a:p>
          </p:txBody>
        </p:sp>
      </p:grpSp>
      <p:grpSp>
        <p:nvGrpSpPr>
          <p:cNvPr id="33" name="组 19">
            <a:extLst>
              <a:ext uri="{FF2B5EF4-FFF2-40B4-BE49-F238E27FC236}">
                <a16:creationId xmlns:a16="http://schemas.microsoft.com/office/drawing/2014/main" id="{A3CF2284-5A66-7834-A994-6BFA69471534}"/>
              </a:ext>
            </a:extLst>
          </p:cNvPr>
          <p:cNvGrpSpPr/>
          <p:nvPr/>
        </p:nvGrpSpPr>
        <p:grpSpPr>
          <a:xfrm>
            <a:off x="8112491" y="4124884"/>
            <a:ext cx="3300312" cy="1864252"/>
            <a:chOff x="930166" y="3533379"/>
            <a:chExt cx="3300312" cy="2553753"/>
          </a:xfrm>
          <a:solidFill>
            <a:srgbClr val="0F6FC6"/>
          </a:solidFill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B8125D2-5CD9-AFFB-A7C8-AE55DAE48386}"/>
                </a:ext>
              </a:extLst>
            </p:cNvPr>
            <p:cNvSpPr/>
            <p:nvPr/>
          </p:nvSpPr>
          <p:spPr>
            <a:xfrm>
              <a:off x="930166" y="3533379"/>
              <a:ext cx="3300312" cy="25537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文本框 8">
              <a:extLst>
                <a:ext uri="{FF2B5EF4-FFF2-40B4-BE49-F238E27FC236}">
                  <a16:creationId xmlns:a16="http://schemas.microsoft.com/office/drawing/2014/main" id="{E0B3F148-D486-9D61-3291-AF6728992418}"/>
                </a:ext>
              </a:extLst>
            </p:cNvPr>
            <p:cNvSpPr txBox="1"/>
            <p:nvPr/>
          </p:nvSpPr>
          <p:spPr>
            <a:xfrm>
              <a:off x="1034112" y="3580317"/>
              <a:ext cx="3092420" cy="211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Heavy" panose="020B0A00000000000000" charset="-122"/>
                </a:rPr>
                <a:t>卡模拟模式</a:t>
              </a:r>
              <a:endParaRPr lang="en-US" altLang="zh-CN" sz="1200" dirty="0">
                <a:solidFill>
                  <a:schemeClr val="bg1"/>
                </a:solidFill>
                <a:ea typeface="思源黑体 CN Heavy" panose="020B0A00000000000000"/>
                <a:sym typeface="思源黑体 CN Heavy" panose="020B0A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ea typeface="思源黑体 CN Heavy" panose="020B0A00000000000000"/>
                  <a:sym typeface="思源黑体 CN Heavy" panose="020B0A00000000000000" charset="-122"/>
                </a:rPr>
                <a:t>相当于一张采用 </a:t>
              </a:r>
              <a:r>
                <a:rPr lang="en-US" altLang="zh-CN" sz="1200" dirty="0">
                  <a:solidFill>
                    <a:schemeClr val="bg1"/>
                  </a:solidFill>
                  <a:ea typeface="思源黑体 CN Heavy" panose="020B0A00000000000000"/>
                  <a:sym typeface="思源黑体 CN Heavy" panose="020B0A00000000000000" charset="-122"/>
                </a:rPr>
                <a:t>RFID </a:t>
              </a:r>
              <a:r>
                <a:rPr lang="zh-CN" altLang="en-US" sz="1200" dirty="0">
                  <a:solidFill>
                    <a:schemeClr val="bg1"/>
                  </a:solidFill>
                  <a:ea typeface="思源黑体 CN Heavy" panose="020B0A00000000000000"/>
                  <a:sym typeface="思源黑体 CN Heavy" panose="020B0A00000000000000" charset="-122"/>
                </a:rPr>
                <a:t>技术的 </a:t>
              </a:r>
              <a:r>
                <a:rPr lang="en-US" altLang="zh-CN" sz="1200" dirty="0">
                  <a:solidFill>
                    <a:schemeClr val="bg1"/>
                  </a:solidFill>
                  <a:ea typeface="思源黑体 CN Heavy" panose="020B0A00000000000000"/>
                  <a:sym typeface="思源黑体 CN Heavy" panose="020B0A00000000000000" charset="-122"/>
                </a:rPr>
                <a:t>IC </a:t>
              </a:r>
              <a:r>
                <a:rPr lang="zh-CN" altLang="en-US" sz="1200" dirty="0">
                  <a:solidFill>
                    <a:schemeClr val="bg1"/>
                  </a:solidFill>
                  <a:ea typeface="思源黑体 CN Heavy" panose="020B0A00000000000000"/>
                  <a:sym typeface="思源黑体 CN Heavy" panose="020B0A00000000000000" charset="-122"/>
                </a:rPr>
                <a:t>卡。可以用配备了 </a:t>
              </a:r>
              <a:r>
                <a:rPr lang="en-US" altLang="zh-CN" sz="1200" dirty="0">
                  <a:solidFill>
                    <a:schemeClr val="bg1"/>
                  </a:solidFill>
                  <a:ea typeface="思源黑体 CN Heavy" panose="020B0A00000000000000"/>
                  <a:sym typeface="思源黑体 CN Heavy" panose="020B0A00000000000000" charset="-122"/>
                </a:rPr>
                <a:t>NFC </a:t>
              </a:r>
              <a:r>
                <a:rPr lang="zh-CN" altLang="en-US" sz="1200" dirty="0">
                  <a:solidFill>
                    <a:schemeClr val="bg1"/>
                  </a:solidFill>
                  <a:ea typeface="思源黑体 CN Heavy" panose="020B0A00000000000000"/>
                  <a:sym typeface="思源黑体 CN Heavy" panose="020B0A00000000000000" charset="-122"/>
                </a:rPr>
                <a:t>功能的手机替代大量的实体 </a:t>
              </a:r>
              <a:r>
                <a:rPr lang="en-US" altLang="zh-CN" sz="1200" dirty="0">
                  <a:solidFill>
                    <a:schemeClr val="bg1"/>
                  </a:solidFill>
                  <a:ea typeface="思源黑体 CN Heavy" panose="020B0A00000000000000"/>
                  <a:sym typeface="思源黑体 CN Heavy" panose="020B0A00000000000000" charset="-122"/>
                </a:rPr>
                <a:t>IC </a:t>
              </a:r>
              <a:r>
                <a:rPr lang="zh-CN" altLang="en-US" sz="1200" dirty="0">
                  <a:solidFill>
                    <a:schemeClr val="bg1"/>
                  </a:solidFill>
                  <a:ea typeface="思源黑体 CN Heavy" panose="020B0A00000000000000"/>
                  <a:sym typeface="思源黑体 CN Heavy" panose="020B0A00000000000000" charset="-122"/>
                </a:rPr>
                <a:t>卡（公交卡、信用卡等）使用场景，实现移动支付功能。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622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E092AA8-18DE-A895-B5FB-C21AA9C9EC26}"/>
              </a:ext>
            </a:extLst>
          </p:cNvPr>
          <p:cNvSpPr/>
          <p:nvPr/>
        </p:nvSpPr>
        <p:spPr>
          <a:xfrm>
            <a:off x="0" y="228194"/>
            <a:ext cx="123060" cy="611841"/>
          </a:xfrm>
          <a:prstGeom prst="rect">
            <a:avLst/>
          </a:prstGeom>
          <a:solidFill>
            <a:srgbClr val="0F6FC6"/>
          </a:solidFill>
          <a:ln>
            <a:solidFill>
              <a:srgbClr val="128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cs typeface="+mn-cs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983AFE72-4948-D155-1905-B51779D9C673}"/>
              </a:ext>
            </a:extLst>
          </p:cNvPr>
          <p:cNvSpPr txBox="1"/>
          <p:nvPr/>
        </p:nvSpPr>
        <p:spPr>
          <a:xfrm>
            <a:off x="293223" y="303986"/>
            <a:ext cx="3967757" cy="461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技术特性及优势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78A9BD-F09E-BEAA-6344-535BF3AFD575}"/>
              </a:ext>
            </a:extLst>
          </p:cNvPr>
          <p:cNvSpPr txBox="1"/>
          <p:nvPr/>
        </p:nvSpPr>
        <p:spPr>
          <a:xfrm>
            <a:off x="700227" y="1146547"/>
            <a:ext cx="10791544" cy="11363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4572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工作于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13.56MHz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，最大传输速度只有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424kbit/s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，有效传数据率距离只有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10cm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左右（实际上公交卡和手机的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距离一般连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5cm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都不到），但它的优点是不需要麻烦的配对过程，就能直接读取和交换数据，可以理解为是用传输距离“换”耗电和安全性的互联技术。此外，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还有绝群的配对速度，配对速度小于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0.1ms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（可以提升体验和安全性），作为对比蓝牙大约是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6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秒，红外需要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0.5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秒左右。</a:t>
            </a:r>
          </a:p>
        </p:txBody>
      </p:sp>
      <p:graphicFrame>
        <p:nvGraphicFramePr>
          <p:cNvPr id="28" name="表格 3">
            <a:extLst>
              <a:ext uri="{FF2B5EF4-FFF2-40B4-BE49-F238E27FC236}">
                <a16:creationId xmlns:a16="http://schemas.microsoft.com/office/drawing/2014/main" id="{0FA8249B-3E02-4D7D-DA86-51C5D8E29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526177"/>
              </p:ext>
            </p:extLst>
          </p:nvPr>
        </p:nvGraphicFramePr>
        <p:xfrm>
          <a:off x="1069910" y="2663914"/>
          <a:ext cx="10052179" cy="3371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0457">
                  <a:extLst>
                    <a:ext uri="{9D8B030D-6E8A-4147-A177-3AD203B41FA5}">
                      <a16:colId xmlns:a16="http://schemas.microsoft.com/office/drawing/2014/main" val="904982841"/>
                    </a:ext>
                  </a:extLst>
                </a:gridCol>
                <a:gridCol w="2618792">
                  <a:extLst>
                    <a:ext uri="{9D8B030D-6E8A-4147-A177-3AD203B41FA5}">
                      <a16:colId xmlns:a16="http://schemas.microsoft.com/office/drawing/2014/main" val="1746108868"/>
                    </a:ext>
                  </a:extLst>
                </a:gridCol>
                <a:gridCol w="2727217">
                  <a:extLst>
                    <a:ext uri="{9D8B030D-6E8A-4147-A177-3AD203B41FA5}">
                      <a16:colId xmlns:a16="http://schemas.microsoft.com/office/drawing/2014/main" val="3885025706"/>
                    </a:ext>
                  </a:extLst>
                </a:gridCol>
                <a:gridCol w="3225713">
                  <a:extLst>
                    <a:ext uri="{9D8B030D-6E8A-4147-A177-3AD203B41FA5}">
                      <a16:colId xmlns:a16="http://schemas.microsoft.com/office/drawing/2014/main" val="2430069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 anchorCtr="1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NFC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蓝牙</a:t>
                      </a:r>
                    </a:p>
                  </a:txBody>
                  <a:tcPr anchor="ctr" anchorCtr="1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红外</a:t>
                      </a:r>
                    </a:p>
                  </a:txBody>
                  <a:tcPr anchor="ctr" anchorCtr="1">
                    <a:solidFill>
                      <a:srgbClr val="0F6F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923530"/>
                  </a:ext>
                </a:extLst>
              </a:tr>
              <a:tr h="1577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网络类型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点对点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dirty="0"/>
                        <a:t>单点对多点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dirty="0"/>
                        <a:t>点对点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756718"/>
                  </a:ext>
                </a:extLst>
              </a:tr>
              <a:tr h="1323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使用距离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≤</a:t>
                      </a:r>
                      <a:r>
                        <a:rPr lang="en-US" altLang="zh-CN" sz="1400" dirty="0"/>
                        <a:t>0.1m</a:t>
                      </a:r>
                      <a:endParaRPr lang="zh-CN" altLang="en-US" sz="1400" dirty="0"/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dirty="0"/>
                        <a:t>≤</a:t>
                      </a:r>
                      <a:r>
                        <a:rPr lang="en-US" altLang="zh-CN" sz="1400" dirty="0"/>
                        <a:t>10m</a:t>
                      </a:r>
                      <a:endParaRPr lang="zh-CN" altLang="en-US" sz="1400" dirty="0"/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dirty="0"/>
                        <a:t>≤</a:t>
                      </a:r>
                      <a:r>
                        <a:rPr lang="en-US" altLang="zh-CN" sz="1400" dirty="0"/>
                        <a:t>1m</a:t>
                      </a:r>
                      <a:endParaRPr lang="zh-CN" altLang="en-US" sz="1400" dirty="0"/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56599"/>
                  </a:ext>
                </a:extLst>
              </a:tr>
              <a:tr h="1577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速度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106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/>
                        <a:t>212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/>
                        <a:t>424kbps</a:t>
                      </a:r>
                    </a:p>
                    <a:p>
                      <a:r>
                        <a:rPr lang="zh-CN" altLang="en-US" sz="1400" dirty="0"/>
                        <a:t>规划速率可达</a:t>
                      </a:r>
                      <a:r>
                        <a:rPr lang="en-US" altLang="zh-CN" sz="1400" dirty="0"/>
                        <a:t>868kbps</a:t>
                      </a:r>
                    </a:p>
                    <a:p>
                      <a:r>
                        <a:rPr lang="en-US" altLang="zh-CN" sz="1400" dirty="0"/>
                        <a:t>721kbps 115kbps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2.1Mbps</a:t>
                      </a:r>
                      <a:endParaRPr lang="zh-CN" altLang="en-US" sz="1400" dirty="0"/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~1.0Mbps</a:t>
                      </a:r>
                      <a:endParaRPr lang="zh-CN" altLang="en-US" sz="1400" dirty="0"/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866477"/>
                  </a:ext>
                </a:extLst>
              </a:tr>
              <a:tr h="1323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建立时间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＜</a:t>
                      </a:r>
                      <a:r>
                        <a:rPr lang="en-US" altLang="zh-CN" sz="1400" dirty="0"/>
                        <a:t>0.1s</a:t>
                      </a:r>
                      <a:endParaRPr lang="zh-CN" altLang="en-US" sz="1400" dirty="0"/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6s</a:t>
                      </a:r>
                      <a:endParaRPr lang="zh-CN" altLang="en-US" sz="1400" dirty="0"/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0.5s</a:t>
                      </a:r>
                      <a:endParaRPr lang="zh-CN" altLang="en-US" sz="1400" dirty="0"/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319574"/>
                  </a:ext>
                </a:extLst>
              </a:tr>
              <a:tr h="1577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安全性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具备，硬件实现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/>
                        <a:t>具备，软件实现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dirty="0"/>
                        <a:t>不具备，使用</a:t>
                      </a:r>
                      <a:r>
                        <a:rPr lang="en-US" altLang="zh-CN" sz="1400" dirty="0"/>
                        <a:t>IRFM</a:t>
                      </a:r>
                      <a:r>
                        <a:rPr lang="zh-CN" altLang="en-US" sz="1400" dirty="0"/>
                        <a:t>时除外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07804"/>
                  </a:ext>
                </a:extLst>
              </a:tr>
              <a:tr h="2311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通信模式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主动</a:t>
                      </a:r>
                      <a:r>
                        <a:rPr lang="en-US" altLang="zh-CN" sz="1400" dirty="0"/>
                        <a:t>-</a:t>
                      </a:r>
                      <a:r>
                        <a:rPr lang="zh-CN" altLang="en-US" sz="1400" dirty="0"/>
                        <a:t>主动</a:t>
                      </a:r>
                      <a:r>
                        <a:rPr lang="en-US" altLang="zh-CN" sz="1400" dirty="0"/>
                        <a:t>/</a:t>
                      </a:r>
                      <a:r>
                        <a:rPr lang="zh-CN" altLang="en-US" sz="1400" dirty="0"/>
                        <a:t>被动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dirty="0"/>
                        <a:t>主动</a:t>
                      </a:r>
                      <a:r>
                        <a:rPr lang="en-US" altLang="zh-CN" sz="1400" dirty="0"/>
                        <a:t>-</a:t>
                      </a:r>
                      <a:r>
                        <a:rPr lang="zh-CN" altLang="en-US" sz="1400" dirty="0"/>
                        <a:t>主动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dirty="0"/>
                        <a:t>主动</a:t>
                      </a:r>
                      <a:r>
                        <a:rPr lang="en-US" altLang="zh-CN" sz="1400" dirty="0"/>
                        <a:t>-</a:t>
                      </a:r>
                      <a:r>
                        <a:rPr lang="zh-CN" altLang="en-US" sz="1400" dirty="0"/>
                        <a:t>主动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936264"/>
                  </a:ext>
                </a:extLst>
              </a:tr>
              <a:tr h="2311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成本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低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dirty="0"/>
                        <a:t>中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dirty="0"/>
                        <a:t>低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53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9010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E092AA8-18DE-A895-B5FB-C21AA9C9EC26}"/>
              </a:ext>
            </a:extLst>
          </p:cNvPr>
          <p:cNvSpPr/>
          <p:nvPr/>
        </p:nvSpPr>
        <p:spPr>
          <a:xfrm>
            <a:off x="0" y="228194"/>
            <a:ext cx="123060" cy="611841"/>
          </a:xfrm>
          <a:prstGeom prst="rect">
            <a:avLst/>
          </a:prstGeom>
          <a:solidFill>
            <a:srgbClr val="0F6FC6"/>
          </a:solidFill>
          <a:ln>
            <a:solidFill>
              <a:srgbClr val="128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cs typeface="+mn-cs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983AFE72-4948-D155-1905-B51779D9C673}"/>
              </a:ext>
            </a:extLst>
          </p:cNvPr>
          <p:cNvSpPr txBox="1"/>
          <p:nvPr/>
        </p:nvSpPr>
        <p:spPr>
          <a:xfrm>
            <a:off x="293223" y="303986"/>
            <a:ext cx="3967757" cy="461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78A9BD-F09E-BEAA-6344-535BF3AFD575}"/>
              </a:ext>
            </a:extLst>
          </p:cNvPr>
          <p:cNvSpPr txBox="1"/>
          <p:nvPr/>
        </p:nvSpPr>
        <p:spPr>
          <a:xfrm>
            <a:off x="605241" y="994780"/>
            <a:ext cx="6266826" cy="54842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4572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芯片是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技术的重要组成部分，其具有通信功能和一定的计算能力，部分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芯片产品甚至含有加密逻辑电路以及加密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/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解密模块。为了推动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的发展和普及，业界创建了一个非营利性的标准组织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——</a:t>
            </a:r>
            <a:r>
              <a:rPr lang="en-US" altLang="zh-CN" sz="1400" b="1" dirty="0">
                <a:ea typeface="思源黑体 CN Heavy" panose="020B0A00000000000000"/>
                <a:sym typeface="思源黑体 CN Heavy" panose="020B0A00000000000000" charset="-122"/>
              </a:rPr>
              <a:t>NFC Forum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，促进 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技术的实施和标准化，确保设备和服务之间协同合作。由于近场通讯具有天然的安全性，因此，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技术被认为在手机支付等领域具有很大的应用前景。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4572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目前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芯片的发展开始步入正轨，除了在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芯片领域一直耕耘的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NXP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外，越来越多的厂商开始加入到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芯片生产行列当中，意法半导体、博通、英飞凌、瑞萨、三星、高通等都已经投身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芯片生产行列，他们出产的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芯片被用在了各种各样的移动设备中。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457200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硬件部分由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CLF(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非接前端模块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、射频天线、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SE(Secure Element 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安全区域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三部分构成。使用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CLF+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天线即可完成常见的公交卡余额读取，而如果把手机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/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手表模拟成公交卡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(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空中发卡和充值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就需要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部分的加入。而我们在外面看到的，则是芯片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+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线圈的结构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(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拆开公交卡和闪付银行卡，里面也是这两个基本构成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。线圈一般会安装在背壳或贴着电池放置，一般都是通过手机背部进行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的感应。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C8DD0B-9A53-C788-FFD6-482037284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273" y="1103562"/>
            <a:ext cx="2992695" cy="19966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6536B33-3F50-B64E-393E-6F61245115D6}"/>
              </a:ext>
            </a:extLst>
          </p:cNvPr>
          <p:cNvSpPr txBox="1"/>
          <p:nvPr/>
        </p:nvSpPr>
        <p:spPr>
          <a:xfrm>
            <a:off x="7728518" y="3100251"/>
            <a:ext cx="2872204" cy="46482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marL="0" lvl="2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iPhone X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中标号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100VB27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的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NFC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控制芯片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1DDB6C-461F-42EB-6AC7-5AED690F0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10" y="3926477"/>
            <a:ext cx="3359020" cy="17529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099BABA-CCD1-A390-C19F-129413ECE4AA}"/>
              </a:ext>
            </a:extLst>
          </p:cNvPr>
          <p:cNvSpPr txBox="1"/>
          <p:nvPr/>
        </p:nvSpPr>
        <p:spPr>
          <a:xfrm>
            <a:off x="7668273" y="5679465"/>
            <a:ext cx="2872204" cy="46482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marL="0" lvl="2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NXP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官网上展示的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NFC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芯片工作原理</a:t>
            </a:r>
          </a:p>
        </p:txBody>
      </p:sp>
    </p:spTree>
    <p:extLst>
      <p:ext uri="{BB962C8B-B14F-4D97-AF65-F5344CB8AC3E}">
        <p14:creationId xmlns:p14="http://schemas.microsoft.com/office/powerpoint/2010/main" val="2565449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E092AA8-18DE-A895-B5FB-C21AA9C9EC26}"/>
              </a:ext>
            </a:extLst>
          </p:cNvPr>
          <p:cNvSpPr/>
          <p:nvPr/>
        </p:nvSpPr>
        <p:spPr>
          <a:xfrm>
            <a:off x="0" y="228194"/>
            <a:ext cx="123060" cy="611841"/>
          </a:xfrm>
          <a:prstGeom prst="rect">
            <a:avLst/>
          </a:prstGeom>
          <a:solidFill>
            <a:srgbClr val="0F6FC6"/>
          </a:solidFill>
          <a:ln>
            <a:solidFill>
              <a:srgbClr val="128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cs typeface="+mn-cs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983AFE72-4948-D155-1905-B51779D9C673}"/>
              </a:ext>
            </a:extLst>
          </p:cNvPr>
          <p:cNvSpPr txBox="1"/>
          <p:nvPr/>
        </p:nvSpPr>
        <p:spPr>
          <a:xfrm>
            <a:off x="293223" y="303986"/>
            <a:ext cx="3967757" cy="461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NFC</a:t>
            </a:r>
            <a:r>
              <a:rPr lang="zh-CN" altLang="en-US" sz="2399" b="1" dirty="0">
                <a:solidFill>
                  <a:srgbClr val="0F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手机终端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78A9BD-F09E-BEAA-6344-535BF3AFD575}"/>
              </a:ext>
            </a:extLst>
          </p:cNvPr>
          <p:cNvSpPr txBox="1"/>
          <p:nvPr/>
        </p:nvSpPr>
        <p:spPr>
          <a:xfrm>
            <a:off x="123060" y="840035"/>
            <a:ext cx="8823992" cy="59526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手机终端的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功能由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 Controller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协议栈、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SE(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安全模块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访问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API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访问控制及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AP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访问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芯片构成，其主要功能如下：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1. NFC Controller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：即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芯片，实现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卡模拟、读写器、点对点模式所定义的模拟、数字协议的处理；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2. 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协议栈：配置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芯片工作模式并实现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 Forum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定义的各项标准；</a:t>
            </a:r>
          </a:p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3. SE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：即安全芯片，所有涉及敏感数据、加密运算等业务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(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如银行卡、公交卡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均需要单独安全芯片处理；</a:t>
            </a:r>
          </a:p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4. SE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访问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API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：向客户端开放访问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的接口，以实现余额读取、空中充值等功能；</a:t>
            </a:r>
          </a:p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5. SE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访问控制：对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访问进行控制和授权，保障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安全；</a:t>
            </a:r>
          </a:p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6. AP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访问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芯片：客户端通过应用处理器访问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时的接口芯片，采用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种类不同时该芯片也会有所不同，如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SIM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卡为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时，此芯片即为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Modem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。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简单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是指仅具有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 Controller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协议栈的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终端，由于不具备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，这种终端仅能支持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读写器和点对点功能，实现诸如名片交换、标签读取等与安全无关的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功能。相比简单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，具有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终端均集成了单独的安全芯片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，除读写器、点对点模式外，可支持卡模拟模式引入的安全应用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(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如银行卡、公交卡等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，既可支持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POS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机上的非接触刷卡，又可以支持客户端对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的访问，实现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SE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中存储的银行卡、公交卡的余额读取、空中充值等功能。</a:t>
            </a:r>
            <a:endParaRPr lang="en-US" altLang="zh-CN" sz="1400" dirty="0">
              <a:ea typeface="思源黑体 CN Heavy" panose="020B0A00000000000000"/>
              <a:sym typeface="思源黑体 CN Heavy" panose="020B0A00000000000000" charset="-122"/>
            </a:endParaRPr>
          </a:p>
          <a:p>
            <a:pPr marL="0" lvl="2" indent="457200" algn="just" fontAlgn="ctr">
              <a:lnSpc>
                <a:spcPct val="150000"/>
              </a:lnSpc>
              <a:buSzPct val="100000"/>
              <a:defRPr/>
            </a:pP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另外，移动网络运营商和事务处理服务提供商组成的生态系统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——</a:t>
            </a:r>
            <a:r>
              <a:rPr lang="zh-CN" altLang="en-US" sz="1400" b="1" dirty="0">
                <a:ea typeface="思源黑体 CN Heavy" panose="020B0A00000000000000"/>
                <a:sym typeface="思源黑体 CN Heavy" panose="020B0A00000000000000" charset="-122"/>
              </a:rPr>
              <a:t>可信任服务管理平台</a:t>
            </a:r>
            <a:r>
              <a:rPr lang="en-US" altLang="zh-CN" sz="1400" b="1" dirty="0">
                <a:ea typeface="思源黑体 CN Heavy" panose="020B0A00000000000000"/>
                <a:sym typeface="思源黑体 CN Heavy" panose="020B0A00000000000000" charset="-122"/>
              </a:rPr>
              <a:t>(TSM)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可以将移动网络运营商、银行、服务提供商和</a:t>
            </a:r>
            <a:r>
              <a:rPr lang="en-US" altLang="zh-CN" sz="1400" dirty="0">
                <a:ea typeface="思源黑体 CN Heavy" panose="020B0A00000000000000"/>
                <a:sym typeface="思源黑体 CN Heavy" panose="020B0A00000000000000" charset="-122"/>
              </a:rPr>
              <a:t>NFC</a:t>
            </a:r>
            <a:r>
              <a:rPr lang="zh-CN" altLang="en-US" sz="1400" dirty="0">
                <a:ea typeface="思源黑体 CN Heavy" panose="020B0A00000000000000"/>
                <a:sym typeface="思源黑体 CN Heavy" panose="020B0A00000000000000" charset="-122"/>
              </a:rPr>
              <a:t>移动设备链接在一起。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C1591C-0AA9-7ED7-39B5-99710C1791C6}"/>
              </a:ext>
            </a:extLst>
          </p:cNvPr>
          <p:cNvSpPr txBox="1"/>
          <p:nvPr/>
        </p:nvSpPr>
        <p:spPr>
          <a:xfrm>
            <a:off x="9387175" y="5325029"/>
            <a:ext cx="2368137" cy="389653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marL="0" lvl="2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数字人民币硬钱包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TSM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平台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E6CDEF6-D8B3-61D5-20F3-7A9281359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9" b="23284"/>
          <a:stretch/>
        </p:blipFill>
        <p:spPr>
          <a:xfrm>
            <a:off x="9131707" y="1143318"/>
            <a:ext cx="2864496" cy="153175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9811A37-810D-E424-3CC3-CCDFDA8F9DF6}"/>
              </a:ext>
            </a:extLst>
          </p:cNvPr>
          <p:cNvSpPr txBox="1"/>
          <p:nvPr/>
        </p:nvSpPr>
        <p:spPr>
          <a:xfrm>
            <a:off x="9379886" y="2675076"/>
            <a:ext cx="2368137" cy="389653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marL="0" lvl="2" algn="just" fontAlgn="ctr">
              <a:lnSpc>
                <a:spcPct val="150000"/>
              </a:lnSpc>
              <a:spcAft>
                <a:spcPts val="800"/>
              </a:spcAft>
              <a:buSzPct val="100000"/>
              <a:defRPr/>
            </a:pP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苹果手机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NFC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sym typeface="思源黑体 CN Heavy" panose="020B0A00000000000000" charset="-122"/>
              </a:rPr>
              <a:t>功能开放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51805E2-2B3E-649F-95D1-E6D8842F8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707" y="3793271"/>
            <a:ext cx="2879075" cy="15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34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3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4480</TotalTime>
  <Words>5454</Words>
  <Application>Microsoft Office PowerPoint</Application>
  <PresentationFormat>宽屏</PresentationFormat>
  <Paragraphs>264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Microsoft YaHei Light</vt:lpstr>
      <vt:lpstr>等线</vt:lpstr>
      <vt:lpstr>黑体</vt:lpstr>
      <vt:lpstr>思源黑体 CN Heavy</vt:lpstr>
      <vt:lpstr>Microsoft yahei</vt:lpstr>
      <vt:lpstr>Microsoft yahei</vt:lpstr>
      <vt:lpstr>Arial</vt:lpstr>
      <vt:lpstr>Open Sans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清 叶</dc:creator>
  <cp:lastModifiedBy>刘 加贺</cp:lastModifiedBy>
  <cp:revision>35</cp:revision>
  <dcterms:created xsi:type="dcterms:W3CDTF">2022-05-16T07:41:34Z</dcterms:created>
  <dcterms:modified xsi:type="dcterms:W3CDTF">2022-07-09T05:45:37Z</dcterms:modified>
</cp:coreProperties>
</file>